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3" r:id="rId1"/>
  </p:sldMasterIdLst>
  <p:notesMasterIdLst>
    <p:notesMasterId r:id="rId23"/>
  </p:notesMasterIdLst>
  <p:sldIdLst>
    <p:sldId id="256" r:id="rId2"/>
    <p:sldId id="259" r:id="rId3"/>
    <p:sldId id="267" r:id="rId4"/>
    <p:sldId id="289" r:id="rId5"/>
    <p:sldId id="324" r:id="rId6"/>
    <p:sldId id="344" r:id="rId7"/>
    <p:sldId id="336" r:id="rId8"/>
    <p:sldId id="281" r:id="rId9"/>
    <p:sldId id="343" r:id="rId10"/>
    <p:sldId id="332" r:id="rId11"/>
    <p:sldId id="328" r:id="rId12"/>
    <p:sldId id="268" r:id="rId13"/>
    <p:sldId id="341" r:id="rId14"/>
    <p:sldId id="342" r:id="rId15"/>
    <p:sldId id="339" r:id="rId16"/>
    <p:sldId id="340" r:id="rId17"/>
    <p:sldId id="329" r:id="rId18"/>
    <p:sldId id="345" r:id="rId19"/>
    <p:sldId id="330" r:id="rId20"/>
    <p:sldId id="338" r:id="rId21"/>
    <p:sldId id="323" r:id="rId22"/>
  </p:sldIdLst>
  <p:sldSz cx="9144000" cy="5143500" type="screen16x9"/>
  <p:notesSz cx="6858000" cy="9144000"/>
  <p:embeddedFontLst>
    <p:embeddedFont>
      <p:font typeface="Montserrat" panose="020B0604020202020204" charset="0"/>
      <p:regular r:id="rId24"/>
      <p:bold r:id="rId25"/>
      <p:italic r:id="rId26"/>
      <p:boldItalic r:id="rId27"/>
    </p:embeddedFont>
    <p:embeddedFont>
      <p:font typeface="Merriweather Light" panose="020B0604020202020204" charset="0"/>
      <p:regular r:id="rId28"/>
      <p:bold r:id="rId29"/>
      <p:italic r:id="rId30"/>
      <p:boldItalic r:id="rId31"/>
    </p:embeddedFont>
    <p:embeddedFont>
      <p:font typeface="Vidaloka" panose="020B0604020202020204" charset="0"/>
      <p:regular r:id="rId32"/>
    </p:embeddedFont>
    <p:embeddedFont>
      <p:font typeface="Open Sans" panose="020B0604020202020204" charset="0"/>
      <p:regular r:id="rId33"/>
      <p:bold r:id="rId34"/>
      <p:italic r:id="rId35"/>
      <p:boldItalic r:id="rId36"/>
    </p:embeddedFont>
    <p:embeddedFont>
      <p:font typeface="Lato"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D0160B-423A-42D5-998B-5A6FE9E93285}">
  <a:tblStyle styleId="{99D0160B-423A-42D5-998B-5A6FE9E932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099" autoAdjust="0"/>
  </p:normalViewPr>
  <p:slideViewPr>
    <p:cSldViewPr snapToGrid="0">
      <p:cViewPr varScale="1">
        <p:scale>
          <a:sx n="66" d="100"/>
          <a:sy n="66" d="100"/>
        </p:scale>
        <p:origin x="128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8802680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Full slide</a:t>
            </a:r>
            <a:r>
              <a:rPr lang="en-GB" baseline="0" dirty="0" smtClean="0"/>
              <a:t> deck + brief speaker </a:t>
            </a:r>
            <a:r>
              <a:rPr lang="en-GB" baseline="0" smtClean="0"/>
              <a:t>notes below</a:t>
            </a:r>
            <a:endParaRPr/>
          </a:p>
        </p:txBody>
      </p:sp>
    </p:spTree>
    <p:extLst>
      <p:ext uri="{BB962C8B-B14F-4D97-AF65-F5344CB8AC3E}">
        <p14:creationId xmlns:p14="http://schemas.microsoft.com/office/powerpoint/2010/main" val="4203912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0049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0707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Ratio of bikes added is a measure of how balanced a specific station is. 50/50 = perfectly</a:t>
            </a:r>
            <a:r>
              <a:rPr lang="en-GB" baseline="0" dirty="0" smtClean="0"/>
              <a:t> balanced. &lt;50 = losing bikes. &gt;50 gaining bikes.</a:t>
            </a:r>
          </a:p>
          <a:p>
            <a:pPr marL="0" lvl="0" indent="0" algn="l" rtl="0">
              <a:spcBef>
                <a:spcPts val="0"/>
              </a:spcBef>
              <a:spcAft>
                <a:spcPts val="0"/>
              </a:spcAft>
              <a:buNone/>
            </a:pPr>
            <a:r>
              <a:rPr lang="en-GB" baseline="0" dirty="0" smtClean="0"/>
              <a:t>Each dot represents a station. Many stations are clustered around the 50 mark. Lowest ratio around 35, highest around 60 – very problematic stations that require a lot of rebalancing. </a:t>
            </a:r>
          </a:p>
          <a:p>
            <a:pPr marL="0" lvl="0" indent="0" algn="l" rtl="0">
              <a:spcBef>
                <a:spcPts val="0"/>
              </a:spcBef>
              <a:spcAft>
                <a:spcPts val="0"/>
              </a:spcAft>
              <a:buNone/>
            </a:pPr>
            <a:r>
              <a:rPr lang="en-GB" baseline="0" dirty="0" smtClean="0"/>
              <a:t>The model correctly identifies stations that are balanced, those that lose bikes and those that gain bikes almost every time. However, it is not very accurate when it comes to the degree of imbalance. For stations that are extremely unbalanced, the model often gives a more conservative estimate. </a:t>
            </a:r>
            <a:endParaRPr dirty="0"/>
          </a:p>
        </p:txBody>
      </p:sp>
    </p:spTree>
    <p:extLst>
      <p:ext uri="{BB962C8B-B14F-4D97-AF65-F5344CB8AC3E}">
        <p14:creationId xmlns:p14="http://schemas.microsoft.com/office/powerpoint/2010/main" val="1368755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Gradient boosting regressor</a:t>
            </a:r>
            <a:r>
              <a:rPr lang="en-GB" baseline="0" dirty="0" smtClean="0"/>
              <a:t> performs similarly well to the random forest. You can see that the dots reveal a trend that aligns, to some extent, with the diagonal line of perfect predictions. Again, the more extreme actual values tend to have a larger error. My intuition here is that both these models are doing a good job of identifying patches, within the coordinates data, where stations are very likely to gain or lose bikes. However, the prediction is then based on a mean value for that geographical area. That’s why we see a horizontal arrangement of the blue dots on this plot: the models are making very similar guesses for groups of stations. The stations with more extreme actual ratios are likely influenced by additional factors that are not being taken into account at all by these models, which have been trained exclusively on positional data.</a:t>
            </a:r>
            <a:endParaRPr dirty="0"/>
          </a:p>
        </p:txBody>
      </p:sp>
    </p:spTree>
    <p:extLst>
      <p:ext uri="{BB962C8B-B14F-4D97-AF65-F5344CB8AC3E}">
        <p14:creationId xmlns:p14="http://schemas.microsoft.com/office/powerpoint/2010/main" val="2438687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Let me just quickly show you, by contrast, a model that was far less effective – polynomial linear regression. It does correctly identify most of the stations that are losing bikes, but the predictions are way to close to 50% and you</a:t>
            </a:r>
            <a:r>
              <a:rPr lang="en-GB" baseline="0" dirty="0" smtClean="0"/>
              <a:t> can see that all the predictions are in this horizontal arrangement, meaning that it’s predicting very similar values for large groups of stations. </a:t>
            </a:r>
            <a:endParaRPr dirty="0"/>
          </a:p>
        </p:txBody>
      </p:sp>
    </p:spTree>
    <p:extLst>
      <p:ext uri="{BB962C8B-B14F-4D97-AF65-F5344CB8AC3E}">
        <p14:creationId xmlns:p14="http://schemas.microsoft.com/office/powerpoint/2010/main" val="529563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Now we look at the</a:t>
            </a:r>
            <a:r>
              <a:rPr lang="en-GB" baseline="0" dirty="0" smtClean="0"/>
              <a:t> measure that’s a little more difficult to predict, namely the net total of bikes taken and returned. </a:t>
            </a:r>
            <a:r>
              <a:rPr lang="en-GB" dirty="0" smtClean="0"/>
              <a:t>Why is the scale so large? Because it</a:t>
            </a:r>
            <a:r>
              <a:rPr lang="en-GB" baseline="0" dirty="0" smtClean="0"/>
              <a:t> covers the whole 2.5 year period of the data set. </a:t>
            </a:r>
            <a:endParaRPr lang="en-GB" baseline="0" dirty="0" smtClean="0"/>
          </a:p>
          <a:p>
            <a:pPr marL="0" lvl="0" indent="0" algn="l" rtl="0">
              <a:spcBef>
                <a:spcPts val="0"/>
              </a:spcBef>
              <a:spcAft>
                <a:spcPts val="0"/>
              </a:spcAft>
              <a:buNone/>
            </a:pPr>
            <a:r>
              <a:rPr lang="en-GB" baseline="0" dirty="0" smtClean="0"/>
              <a:t>We </a:t>
            </a:r>
            <a:r>
              <a:rPr lang="en-GB" baseline="0" dirty="0" smtClean="0"/>
              <a:t>have an r-squared value of 0.66, and we could express this in another way: roughly two thirds of the variation we observe in the net total of bikes taken and returned can be explained by the independent variables in the model, namely the latitude and longitude of the station. </a:t>
            </a:r>
            <a:endParaRPr dirty="0"/>
          </a:p>
        </p:txBody>
      </p:sp>
    </p:spTree>
    <p:extLst>
      <p:ext uri="{BB962C8B-B14F-4D97-AF65-F5344CB8AC3E}">
        <p14:creationId xmlns:p14="http://schemas.microsoft.com/office/powerpoint/2010/main" val="3500810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Quite a</a:t>
            </a:r>
            <a:r>
              <a:rPr lang="en-GB" baseline="0" dirty="0" smtClean="0"/>
              <a:t> similar result. But, when I changed the random state on the train/test split, the gradient boosting regressor performed less consistently. This suggests that gradient boosting regressor is overfitting to the specific data it’s trained on, whereas the random forest model maintains higher scores across different splits.</a:t>
            </a:r>
            <a:endParaRPr dirty="0"/>
          </a:p>
        </p:txBody>
      </p:sp>
    </p:spTree>
    <p:extLst>
      <p:ext uri="{BB962C8B-B14F-4D97-AF65-F5344CB8AC3E}">
        <p14:creationId xmlns:p14="http://schemas.microsoft.com/office/powerpoint/2010/main" val="2704940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4068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Station downtime is defined as the length of time per month that a station is </a:t>
            </a:r>
            <a:r>
              <a:rPr lang="en-GB" i="1" dirty="0" smtClean="0"/>
              <a:t>completely full or empty.</a:t>
            </a:r>
          </a:p>
          <a:p>
            <a:pPr marL="0" lvl="0" indent="0" algn="l" rtl="0">
              <a:spcBef>
                <a:spcPts val="0"/>
              </a:spcBef>
              <a:spcAft>
                <a:spcPts val="0"/>
              </a:spcAft>
              <a:buNone/>
            </a:pPr>
            <a:r>
              <a:rPr lang="en-GB" i="0" dirty="0" smtClean="0"/>
              <a:t>If</a:t>
            </a:r>
            <a:r>
              <a:rPr lang="en-GB" i="0" baseline="0" dirty="0" smtClean="0"/>
              <a:t> we can already predict whether a new station or an existing station is going to remain in balance due to normal user activity or consistently lose or gain bikes over time, this helps Capital Bikeshare and the operator Motivate to plan its rebalancing measures more effectively. As you will recall, these include bike </a:t>
            </a:r>
            <a:r>
              <a:rPr lang="en-GB" i="0" baseline="0" dirty="0" err="1" smtClean="0"/>
              <a:t>coralls</a:t>
            </a:r>
            <a:r>
              <a:rPr lang="en-GB" i="0" baseline="0" dirty="0" smtClean="0"/>
              <a:t> for receiving bikes at busy stations and the transport of bikes by truck from full to empty stations.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aseline="0" dirty="0" smtClean="0"/>
              <a:t>Bike Angels example: If we know that a certain station tends to lose bikes throughout the day, we can incentivise Bike Angels to replenish that station with bikes as soon as it has several open docks.</a:t>
            </a:r>
            <a:endParaRPr lang="en-GB" dirty="0" smtClean="0"/>
          </a:p>
          <a:p>
            <a:pPr marL="0" lvl="0" indent="0" algn="l" rtl="0">
              <a:spcBef>
                <a:spcPts val="0"/>
              </a:spcBef>
              <a:spcAft>
                <a:spcPts val="0"/>
              </a:spcAft>
              <a:buNone/>
            </a:pPr>
            <a:endParaRPr lang="en-GB" i="0" baseline="0" dirty="0" smtClean="0"/>
          </a:p>
          <a:p>
            <a:pPr marL="0" lvl="0" indent="0" algn="l" rtl="0">
              <a:spcBef>
                <a:spcPts val="0"/>
              </a:spcBef>
              <a:spcAft>
                <a:spcPts val="0"/>
              </a:spcAft>
              <a:buNone/>
            </a:pPr>
            <a:endParaRPr i="0" dirty="0"/>
          </a:p>
        </p:txBody>
      </p:sp>
    </p:spTree>
    <p:extLst>
      <p:ext uri="{BB962C8B-B14F-4D97-AF65-F5344CB8AC3E}">
        <p14:creationId xmlns:p14="http://schemas.microsoft.com/office/powerpoint/2010/main" val="1288529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917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778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smtClean="0"/>
              <a:t>Random forest performed</a:t>
            </a:r>
            <a:r>
              <a:rPr lang="en-GB" baseline="0" dirty="0" smtClean="0"/>
              <a:t> most consistently when predicting the ratio and the net total.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aseline="0" dirty="0" smtClean="0"/>
              <a:t>We used latitude and longitude as data to feed the model, but perhaps we could improve accuracy if we also knew the elevation above sea level of each station.</a:t>
            </a:r>
          </a:p>
          <a:p>
            <a:pPr marL="0" lvl="0" indent="0" algn="l" rtl="0">
              <a:spcBef>
                <a:spcPts val="0"/>
              </a:spcBef>
              <a:spcAft>
                <a:spcPts val="0"/>
              </a:spcAft>
              <a:buNone/>
            </a:pPr>
            <a:r>
              <a:rPr lang="en-GB" baseline="0" dirty="0" smtClean="0"/>
              <a:t>The </a:t>
            </a:r>
            <a:r>
              <a:rPr lang="en-GB" baseline="0" dirty="0" smtClean="0"/>
              <a:t>kind of trends we’re talking about – for instance, that people are more likely to ride downhill – are already quite easily visible by marking the most imbalanced stations on a map of the city. I would suggest that right now the ML is of limited use, except for confirming what we can already observe from the data. However, if we add other independent variables to the training data in the future, perhaps the ML approach will reveal something we could not spot with our own eyes.	</a:t>
            </a:r>
          </a:p>
        </p:txBody>
      </p:sp>
    </p:spTree>
    <p:extLst>
      <p:ext uri="{BB962C8B-B14F-4D97-AF65-F5344CB8AC3E}">
        <p14:creationId xmlns:p14="http://schemas.microsoft.com/office/powerpoint/2010/main" val="4160073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928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604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Balance of whole system, balance of</a:t>
            </a:r>
            <a:r>
              <a:rPr lang="en-GB" baseline="0" dirty="0" smtClean="0"/>
              <a:t> individual stations</a:t>
            </a:r>
          </a:p>
        </p:txBody>
      </p:sp>
    </p:spTree>
    <p:extLst>
      <p:ext uri="{BB962C8B-B14F-4D97-AF65-F5344CB8AC3E}">
        <p14:creationId xmlns:p14="http://schemas.microsoft.com/office/powerpoint/2010/main" val="2157968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394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[Slide]</a:t>
            </a:r>
          </a:p>
          <a:p>
            <a:pPr marL="0" lvl="0" indent="0" algn="l" rtl="0">
              <a:spcBef>
                <a:spcPts val="0"/>
              </a:spcBef>
              <a:spcAft>
                <a:spcPts val="0"/>
              </a:spcAft>
              <a:buNone/>
            </a:pPr>
            <a:r>
              <a:rPr lang="en-GB" dirty="0" smtClean="0"/>
              <a:t>The</a:t>
            </a:r>
            <a:r>
              <a:rPr lang="en-GB" baseline="0" dirty="0" smtClean="0"/>
              <a:t> second figure is a little harder to predict, because it also involves the total amount of station usage</a:t>
            </a:r>
            <a:endParaRPr dirty="0"/>
          </a:p>
        </p:txBody>
      </p:sp>
    </p:spTree>
    <p:extLst>
      <p:ext uri="{BB962C8B-B14F-4D97-AF65-F5344CB8AC3E}">
        <p14:creationId xmlns:p14="http://schemas.microsoft.com/office/powerpoint/2010/main" val="3273912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Here’s a screenshot of a map similar</a:t>
            </a:r>
            <a:r>
              <a:rPr lang="en-GB" baseline="0" dirty="0" smtClean="0"/>
              <a:t> to the one </a:t>
            </a:r>
            <a:r>
              <a:rPr lang="en-GB" dirty="0" smtClean="0"/>
              <a:t>I created</a:t>
            </a:r>
            <a:r>
              <a:rPr lang="en-GB" baseline="0" dirty="0" smtClean="0"/>
              <a:t> for my EDA. Each circle represents a station, and the colour is mapped to the ratio of bikes added, so light blue circles are stations that lose a lot of bikes and are in danger of becoming empty, darker blue/purple circles are well balanced stations, which are the majority, and bright pink circles are stations that gain a lot of bikes and therefore often get full up and “</a:t>
            </a:r>
            <a:r>
              <a:rPr lang="en-GB" baseline="0" dirty="0" smtClean="0"/>
              <a:t>dock-block</a:t>
            </a:r>
            <a:r>
              <a:rPr lang="en-GB" baseline="0" dirty="0" smtClean="0"/>
              <a:t>” riders.</a:t>
            </a:r>
          </a:p>
          <a:p>
            <a:pPr marL="0" lvl="0" indent="0" algn="l" rtl="0">
              <a:spcBef>
                <a:spcPts val="0"/>
              </a:spcBef>
              <a:spcAft>
                <a:spcPts val="0"/>
              </a:spcAft>
              <a:buNone/>
            </a:pPr>
            <a:r>
              <a:rPr lang="en-GB" baseline="0" dirty="0" smtClean="0"/>
              <a:t>The ML models can’t see the map or the features of Washington DC, but can they nevertheless extract useful information from the latitude and longitude data?</a:t>
            </a:r>
            <a:endParaRPr dirty="0"/>
          </a:p>
        </p:txBody>
      </p:sp>
    </p:spTree>
    <p:extLst>
      <p:ext uri="{BB962C8B-B14F-4D97-AF65-F5344CB8AC3E}">
        <p14:creationId xmlns:p14="http://schemas.microsoft.com/office/powerpoint/2010/main" val="2164779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484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So first of all I just wanted to see whether any</a:t>
            </a:r>
            <a:r>
              <a:rPr lang="en-GB" baseline="0" dirty="0" smtClean="0"/>
              <a:t> correlation would be visible to the naked eye by plotting on these two graphs longitude versus ratio of bikes added, and the same with latitude. As you can see, there does appear to be some pattern here, so I decided it was worth exploring this topic further. However, it would be difficult to express the patterns you see here as a line, a curve or even a number of curves. So I was unsure how far I would get with linear regression or polynomial regression methods.</a:t>
            </a:r>
            <a:endParaRPr dirty="0"/>
          </a:p>
        </p:txBody>
      </p:sp>
    </p:spTree>
    <p:extLst>
      <p:ext uri="{BB962C8B-B14F-4D97-AF65-F5344CB8AC3E}">
        <p14:creationId xmlns:p14="http://schemas.microsoft.com/office/powerpoint/2010/main" val="3266297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8" r:id="rId4"/>
    <p:sldLayoutId id="2147483660" r:id="rId5"/>
    <p:sldLayoutId id="2147483666" r:id="rId6"/>
    <p:sldLayoutId id="2147483672" r:id="rId7"/>
    <p:sldLayoutId id="2147483675" r:id="rId8"/>
    <p:sldLayoutId id="2147483676" r:id="rId9"/>
    <p:sldLayoutId id="2147483695" r:id="rId10"/>
    <p:sldLayoutId id="2147483696" r:id="rId11"/>
    <p:sldLayoutId id="2147483697" r:id="rId12"/>
    <p:sldLayoutId id="2147483698" r:id="rId13"/>
    <p:sldLayoutId id="214748369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74" y="2467849"/>
            <a:ext cx="7064100" cy="106956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dirty="0" smtClean="0"/>
              <a:t>Machine Learning Analysis</a:t>
            </a:r>
            <a:endParaRPr sz="4500" dirty="0"/>
          </a:p>
        </p:txBody>
      </p:sp>
      <p:sp>
        <p:nvSpPr>
          <p:cNvPr id="483" name="Google Shape;483;p59"/>
          <p:cNvSpPr txBox="1">
            <a:spLocks noGrp="1"/>
          </p:cNvSpPr>
          <p:nvPr>
            <p:ph type="subTitle" idx="1"/>
          </p:nvPr>
        </p:nvSpPr>
        <p:spPr>
          <a:xfrm>
            <a:off x="1040000" y="3847752"/>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solidFill>
                  <a:schemeClr val="dk1"/>
                </a:solidFill>
              </a:rPr>
              <a:t>Paul Sabin, Code Academy Berlin</a:t>
            </a:r>
            <a:endParaRPr dirty="0"/>
          </a:p>
        </p:txBody>
      </p:sp>
      <p:sp>
        <p:nvSpPr>
          <p:cNvPr id="4" name="Google Shape;483;p59"/>
          <p:cNvSpPr txBox="1">
            <a:spLocks/>
          </p:cNvSpPr>
          <p:nvPr/>
        </p:nvSpPr>
        <p:spPr>
          <a:xfrm>
            <a:off x="0" y="4362124"/>
            <a:ext cx="2326888" cy="44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dirty="0" smtClean="0">
                <a:solidFill>
                  <a:schemeClr val="dk1"/>
                </a:solidFill>
              </a:rPr>
              <a:t>17 November 2023</a:t>
            </a:r>
            <a:endParaRPr lang="nn-NO"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245" y="717057"/>
            <a:ext cx="2719610" cy="1750792"/>
          </a:xfrm>
          <a:prstGeom prst="rect">
            <a:avLst/>
          </a:prstGeom>
        </p:spPr>
      </p:pic>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Steps…</a:t>
            </a:r>
            <a:endParaRPr dirty="0"/>
          </a:p>
        </p:txBody>
      </p:sp>
      <p:sp>
        <p:nvSpPr>
          <p:cNvPr id="5" name="Google Shape;547;p65"/>
          <p:cNvSpPr txBox="1">
            <a:spLocks/>
          </p:cNvSpPr>
          <p:nvPr/>
        </p:nvSpPr>
        <p:spPr>
          <a:xfrm>
            <a:off x="375810" y="1300491"/>
            <a:ext cx="762278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pPr marL="457200" indent="-457200">
              <a:buAutoNum type="arabicParenR"/>
            </a:pPr>
            <a:r>
              <a:rPr lang="en-GB" sz="2500" dirty="0" smtClean="0"/>
              <a:t>Trained 10 models with lat/long as input variables</a:t>
            </a:r>
          </a:p>
          <a:p>
            <a:pPr marL="457200" indent="-457200">
              <a:buAutoNum type="arabicParenR"/>
            </a:pPr>
            <a:r>
              <a:rPr lang="en-GB" sz="2500" dirty="0" smtClean="0"/>
              <a:t>Attempted to predict ratio of bikes added, net total</a:t>
            </a:r>
          </a:p>
          <a:p>
            <a:pPr marL="457200" indent="-457200">
              <a:buAutoNum type="arabicParenR"/>
            </a:pPr>
            <a:r>
              <a:rPr lang="en-GB" sz="2500" dirty="0" smtClean="0"/>
              <a:t>Trimmed data set to omit least used stations</a:t>
            </a:r>
          </a:p>
          <a:p>
            <a:pPr marL="457200" indent="-457200">
              <a:buAutoNum type="arabicParenR"/>
            </a:pPr>
            <a:r>
              <a:rPr lang="en-GB" sz="2500" dirty="0" smtClean="0"/>
              <a:t>Focused on most promising models</a:t>
            </a:r>
          </a:p>
          <a:p>
            <a:pPr marL="457200" indent="-457200">
              <a:buAutoNum type="arabicParenR"/>
            </a:pPr>
            <a:r>
              <a:rPr lang="en-GB" sz="2500" dirty="0" smtClean="0"/>
              <a:t>Performed hyperparameter tuning</a:t>
            </a:r>
          </a:p>
          <a:p>
            <a:pPr marL="457200" indent="-457200">
              <a:buAutoNum type="arabicParenR"/>
            </a:pPr>
            <a:endParaRPr lang="en-GB" sz="2500" dirty="0" smtClean="0"/>
          </a:p>
          <a:p>
            <a:pPr marL="457200" indent="-457200">
              <a:buAutoNum type="arabicParenR"/>
            </a:pPr>
            <a:endParaRPr lang="en-GB" sz="2500" dirty="0"/>
          </a:p>
        </p:txBody>
      </p:sp>
      <p:sp>
        <p:nvSpPr>
          <p:cNvPr id="8"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13</a:t>
            </a:r>
            <a:endParaRPr lang="nn-NO" sz="2500" b="1" dirty="0">
              <a:solidFill>
                <a:schemeClr val="tx1"/>
              </a:solidFill>
            </a:endParaRPr>
          </a:p>
        </p:txBody>
      </p:sp>
    </p:spTree>
    <p:extLst>
      <p:ext uri="{BB962C8B-B14F-4D97-AF65-F5344CB8AC3E}">
        <p14:creationId xmlns:p14="http://schemas.microsoft.com/office/powerpoint/2010/main" val="25569937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4"/>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ML Results</a:t>
            </a:r>
            <a:endParaRPr dirty="0"/>
          </a:p>
        </p:txBody>
      </p:sp>
      <p:sp>
        <p:nvSpPr>
          <p:cNvPr id="736" name="Google Shape;736;p84"/>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04</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098" y="1400015"/>
            <a:ext cx="3263519" cy="2121287"/>
          </a:xfrm>
          <a:prstGeom prst="rect">
            <a:avLst/>
          </a:prstGeom>
        </p:spPr>
      </p:pic>
    </p:spTree>
    <p:extLst>
      <p:ext uri="{BB962C8B-B14F-4D97-AF65-F5344CB8AC3E}">
        <p14:creationId xmlns:p14="http://schemas.microsoft.com/office/powerpoint/2010/main" val="277240125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Predicting ratio of bikes added</a:t>
            </a:r>
            <a:endParaRPr dirty="0"/>
          </a:p>
        </p:txBody>
      </p:sp>
      <p:sp>
        <p:nvSpPr>
          <p:cNvPr id="588" name="Google Shape;588;p71"/>
          <p:cNvSpPr txBox="1"/>
          <p:nvPr/>
        </p:nvSpPr>
        <p:spPr>
          <a:xfrm>
            <a:off x="713212" y="2049495"/>
            <a:ext cx="2934763" cy="1097645"/>
          </a:xfrm>
          <a:prstGeom prst="rect">
            <a:avLst/>
          </a:prstGeom>
          <a:noFill/>
          <a:ln>
            <a:noFill/>
          </a:ln>
        </p:spPr>
        <p:txBody>
          <a:bodyPr spcFirstLastPara="1" wrap="square" lIns="91425" tIns="91425" rIns="91425" bIns="91425" anchor="t" anchorCtr="0">
            <a:noAutofit/>
          </a:bodyPr>
          <a:lstStyle/>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Absolute Error: 1.83</a:t>
            </a:r>
          </a:p>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Squared Error: 5.78</a:t>
            </a:r>
          </a:p>
          <a:p>
            <a:pPr lvl="0"/>
            <a:r>
              <a:rPr lang="en-GB" dirty="0" smtClean="0">
                <a:solidFill>
                  <a:schemeClr val="dk2"/>
                </a:solidFill>
                <a:latin typeface="Montserrat"/>
                <a:ea typeface="Montserrat"/>
                <a:cs typeface="Montserrat"/>
                <a:sym typeface="Montserrat"/>
              </a:rPr>
              <a:t>Root </a:t>
            </a:r>
            <a:r>
              <a:rPr lang="en-GB" dirty="0">
                <a:solidFill>
                  <a:schemeClr val="dk2"/>
                </a:solidFill>
                <a:latin typeface="Montserrat"/>
                <a:ea typeface="Montserrat"/>
                <a:cs typeface="Montserrat"/>
                <a:sym typeface="Montserrat"/>
              </a:rPr>
              <a:t>Mean Squared Error: 2.40</a:t>
            </a:r>
          </a:p>
          <a:p>
            <a:pPr lvl="0"/>
            <a:r>
              <a:rPr lang="en-GB" dirty="0" smtClean="0">
                <a:solidFill>
                  <a:schemeClr val="dk2"/>
                </a:solidFill>
                <a:latin typeface="Montserrat"/>
                <a:ea typeface="Montserrat"/>
                <a:cs typeface="Montserrat"/>
                <a:sym typeface="Montserrat"/>
              </a:rPr>
              <a:t>R-squared</a:t>
            </a:r>
            <a:r>
              <a:rPr lang="en-GB" dirty="0">
                <a:solidFill>
                  <a:schemeClr val="dk2"/>
                </a:solidFill>
                <a:latin typeface="Montserrat"/>
                <a:ea typeface="Montserrat"/>
                <a:cs typeface="Montserrat"/>
                <a:sym typeface="Montserrat"/>
              </a:rPr>
              <a:t>: 0.73</a:t>
            </a:r>
            <a:endParaRPr dirty="0">
              <a:solidFill>
                <a:schemeClr val="dk2"/>
              </a:solidFill>
              <a:latin typeface="Montserrat"/>
              <a:ea typeface="Montserrat"/>
              <a:cs typeface="Montserrat"/>
              <a:sym typeface="Montserrat"/>
            </a:endParaRPr>
          </a:p>
        </p:txBody>
      </p:sp>
      <p:sp>
        <p:nvSpPr>
          <p:cNvPr id="589" name="Google Shape;589;p71"/>
          <p:cNvSpPr txBox="1"/>
          <p:nvPr/>
        </p:nvSpPr>
        <p:spPr>
          <a:xfrm>
            <a:off x="713275" y="1650728"/>
            <a:ext cx="2751820" cy="492600"/>
          </a:xfrm>
          <a:prstGeom prst="rect">
            <a:avLst/>
          </a:prstGeom>
          <a:noFill/>
          <a:ln>
            <a:noFill/>
          </a:ln>
        </p:spPr>
        <p:txBody>
          <a:bodyPr spcFirstLastPara="1" wrap="square" lIns="91425" tIns="91425" rIns="91425" bIns="91425" anchor="t" anchorCtr="0">
            <a:noAutofit/>
          </a:bodyPr>
          <a:lstStyle/>
          <a:p>
            <a:r>
              <a:rPr lang="en-GB" sz="2400" dirty="0">
                <a:solidFill>
                  <a:schemeClr val="dk1"/>
                </a:solidFill>
                <a:latin typeface="Vidaloka"/>
                <a:ea typeface="Vidaloka"/>
                <a:cs typeface="Vidaloka"/>
                <a:sym typeface="Montserrat"/>
              </a:rPr>
              <a:t>Random Forest:</a:t>
            </a:r>
          </a:p>
          <a:p>
            <a:pPr marL="0" lvl="0" indent="0" algn="l" rtl="0">
              <a:spcBef>
                <a:spcPts val="0"/>
              </a:spcBef>
              <a:spcAft>
                <a:spcPts val="0"/>
              </a:spcAft>
              <a:buNone/>
            </a:pPr>
            <a:endParaRPr sz="2400" dirty="0">
              <a:solidFill>
                <a:schemeClr val="dk1"/>
              </a:solidFill>
              <a:latin typeface="Vidaloka"/>
              <a:ea typeface="Vidaloka"/>
              <a:cs typeface="Vidaloka"/>
              <a:sym typeface="Vidaloka"/>
            </a:endParaRPr>
          </a:p>
        </p:txBody>
      </p:sp>
      <p:sp>
        <p:nvSpPr>
          <p:cNvPr id="590" name="Google Shape;590;p71"/>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Lato"/>
              <a:ea typeface="Lato"/>
              <a:cs typeface="Lato"/>
              <a:sym typeface="Lato"/>
            </a:endParaRPr>
          </a:p>
        </p:txBody>
      </p:sp>
      <p:sp>
        <p:nvSpPr>
          <p:cNvPr id="10"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6</a:t>
            </a:r>
            <a:endParaRPr lang="nn-NO" sz="2500" b="1" dirty="0">
              <a:solidFill>
                <a:schemeClr val="tx1"/>
              </a:solidFill>
            </a:endParaRPr>
          </a:p>
        </p:txBody>
      </p:sp>
      <p:pic>
        <p:nvPicPr>
          <p:cNvPr id="2" name="Picture 1"/>
          <p:cNvPicPr>
            <a:picLocks noChangeAspect="1"/>
          </p:cNvPicPr>
          <p:nvPr/>
        </p:nvPicPr>
        <p:blipFill>
          <a:blip r:embed="rId3"/>
          <a:stretch>
            <a:fillRect/>
          </a:stretch>
        </p:blipFill>
        <p:spPr>
          <a:xfrm>
            <a:off x="4325637" y="1017725"/>
            <a:ext cx="4818363" cy="382242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Predicting ratio of bikes added</a:t>
            </a:r>
            <a:endParaRPr dirty="0"/>
          </a:p>
        </p:txBody>
      </p:sp>
      <p:sp>
        <p:nvSpPr>
          <p:cNvPr id="588" name="Google Shape;588;p71"/>
          <p:cNvSpPr txBox="1"/>
          <p:nvPr/>
        </p:nvSpPr>
        <p:spPr>
          <a:xfrm>
            <a:off x="713213" y="2499229"/>
            <a:ext cx="2934763" cy="1097645"/>
          </a:xfrm>
          <a:prstGeom prst="rect">
            <a:avLst/>
          </a:prstGeom>
          <a:noFill/>
          <a:ln>
            <a:noFill/>
          </a:ln>
        </p:spPr>
        <p:txBody>
          <a:bodyPr spcFirstLastPara="1" wrap="square" lIns="91425" tIns="91425" rIns="91425" bIns="91425" anchor="t" anchorCtr="0">
            <a:noAutofit/>
          </a:bodyPr>
          <a:lstStyle/>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Absolute Error: </a:t>
            </a:r>
            <a:r>
              <a:rPr lang="en-GB" dirty="0" smtClean="0">
                <a:solidFill>
                  <a:schemeClr val="dk2"/>
                </a:solidFill>
                <a:latin typeface="Montserrat"/>
                <a:ea typeface="Montserrat"/>
                <a:cs typeface="Montserrat"/>
                <a:sym typeface="Montserrat"/>
              </a:rPr>
              <a:t>1.89</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Squared Error: </a:t>
            </a:r>
            <a:r>
              <a:rPr lang="en-GB" dirty="0" smtClean="0">
                <a:solidFill>
                  <a:schemeClr val="dk2"/>
                </a:solidFill>
                <a:latin typeface="Montserrat"/>
                <a:ea typeface="Montserrat"/>
                <a:cs typeface="Montserrat"/>
                <a:sym typeface="Montserrat"/>
              </a:rPr>
              <a:t>6.44</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Root </a:t>
            </a:r>
            <a:r>
              <a:rPr lang="en-GB" dirty="0">
                <a:solidFill>
                  <a:schemeClr val="dk2"/>
                </a:solidFill>
                <a:latin typeface="Montserrat"/>
                <a:ea typeface="Montserrat"/>
                <a:cs typeface="Montserrat"/>
                <a:sym typeface="Montserrat"/>
              </a:rPr>
              <a:t>Mean Squared Error: </a:t>
            </a:r>
            <a:r>
              <a:rPr lang="en-GB" dirty="0" smtClean="0">
                <a:solidFill>
                  <a:schemeClr val="dk2"/>
                </a:solidFill>
                <a:latin typeface="Montserrat"/>
                <a:ea typeface="Montserrat"/>
                <a:cs typeface="Montserrat"/>
                <a:sym typeface="Montserrat"/>
              </a:rPr>
              <a:t>2.54</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R-squared</a:t>
            </a:r>
            <a:r>
              <a:rPr lang="en-GB" dirty="0">
                <a:solidFill>
                  <a:schemeClr val="dk2"/>
                </a:solidFill>
                <a:latin typeface="Montserrat"/>
                <a:ea typeface="Montserrat"/>
                <a:cs typeface="Montserrat"/>
                <a:sym typeface="Montserrat"/>
              </a:rPr>
              <a:t>: </a:t>
            </a:r>
            <a:r>
              <a:rPr lang="en-GB" dirty="0" smtClean="0">
                <a:solidFill>
                  <a:schemeClr val="dk2"/>
                </a:solidFill>
                <a:latin typeface="Montserrat"/>
                <a:ea typeface="Montserrat"/>
                <a:cs typeface="Montserrat"/>
                <a:sym typeface="Montserrat"/>
              </a:rPr>
              <a:t>0.70</a:t>
            </a:r>
            <a:endParaRPr dirty="0">
              <a:solidFill>
                <a:schemeClr val="dk2"/>
              </a:solidFill>
              <a:latin typeface="Montserrat"/>
              <a:ea typeface="Montserrat"/>
              <a:cs typeface="Montserrat"/>
              <a:sym typeface="Montserrat"/>
            </a:endParaRPr>
          </a:p>
        </p:txBody>
      </p:sp>
      <p:sp>
        <p:nvSpPr>
          <p:cNvPr id="590" name="Google Shape;590;p71"/>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Lato"/>
              <a:ea typeface="Lato"/>
              <a:cs typeface="Lato"/>
              <a:sym typeface="Lato"/>
            </a:endParaRPr>
          </a:p>
        </p:txBody>
      </p:sp>
      <p:sp>
        <p:nvSpPr>
          <p:cNvPr id="10"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6</a:t>
            </a:r>
            <a:endParaRPr lang="nn-NO" sz="2500" b="1" dirty="0">
              <a:solidFill>
                <a:schemeClr val="tx1"/>
              </a:solidFill>
            </a:endParaRPr>
          </a:p>
        </p:txBody>
      </p:sp>
      <p:pic>
        <p:nvPicPr>
          <p:cNvPr id="3" name="Picture 2"/>
          <p:cNvPicPr>
            <a:picLocks noChangeAspect="1"/>
          </p:cNvPicPr>
          <p:nvPr/>
        </p:nvPicPr>
        <p:blipFill>
          <a:blip r:embed="rId3"/>
          <a:stretch>
            <a:fillRect/>
          </a:stretch>
        </p:blipFill>
        <p:spPr>
          <a:xfrm>
            <a:off x="4329265" y="1017725"/>
            <a:ext cx="4814735" cy="3819550"/>
          </a:xfrm>
          <a:prstGeom prst="rect">
            <a:avLst/>
          </a:prstGeom>
        </p:spPr>
      </p:pic>
      <p:sp>
        <p:nvSpPr>
          <p:cNvPr id="9" name="Google Shape;589;p71"/>
          <p:cNvSpPr txBox="1"/>
          <p:nvPr/>
        </p:nvSpPr>
        <p:spPr>
          <a:xfrm>
            <a:off x="713275" y="1650728"/>
            <a:ext cx="2751820" cy="492600"/>
          </a:xfrm>
          <a:prstGeom prst="rect">
            <a:avLst/>
          </a:prstGeom>
          <a:noFill/>
          <a:ln>
            <a:noFill/>
          </a:ln>
        </p:spPr>
        <p:txBody>
          <a:bodyPr spcFirstLastPara="1" wrap="square" lIns="91425" tIns="91425" rIns="91425" bIns="91425" anchor="t" anchorCtr="0">
            <a:noAutofit/>
          </a:bodyPr>
          <a:lstStyle/>
          <a:p>
            <a:r>
              <a:rPr lang="en-GB" sz="2400" dirty="0" smtClean="0">
                <a:solidFill>
                  <a:schemeClr val="dk1"/>
                </a:solidFill>
                <a:latin typeface="Vidaloka"/>
                <a:ea typeface="Vidaloka"/>
                <a:cs typeface="Vidaloka"/>
                <a:sym typeface="Montserrat"/>
              </a:rPr>
              <a:t>Gradient Boosting Regressor:</a:t>
            </a:r>
            <a:endParaRPr lang="en-GB" sz="2400" dirty="0">
              <a:solidFill>
                <a:schemeClr val="dk1"/>
              </a:solidFill>
              <a:latin typeface="Vidaloka"/>
              <a:ea typeface="Vidaloka"/>
              <a:cs typeface="Vidaloka"/>
              <a:sym typeface="Montserrat"/>
            </a:endParaRPr>
          </a:p>
          <a:p>
            <a:pPr marL="0" lvl="0" indent="0" algn="l" rtl="0">
              <a:spcBef>
                <a:spcPts val="0"/>
              </a:spcBef>
              <a:spcAft>
                <a:spcPts val="0"/>
              </a:spcAft>
              <a:buNone/>
            </a:pPr>
            <a:endParaRPr sz="2400" dirty="0">
              <a:solidFill>
                <a:schemeClr val="dk1"/>
              </a:solidFill>
              <a:latin typeface="Vidaloka"/>
              <a:ea typeface="Vidaloka"/>
              <a:cs typeface="Vidaloka"/>
              <a:sym typeface="Vidaloka"/>
            </a:endParaRPr>
          </a:p>
        </p:txBody>
      </p:sp>
    </p:spTree>
    <p:extLst>
      <p:ext uri="{BB962C8B-B14F-4D97-AF65-F5344CB8AC3E}">
        <p14:creationId xmlns:p14="http://schemas.microsoft.com/office/powerpoint/2010/main" val="13353530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Predicting ratio of bikes added</a:t>
            </a:r>
            <a:endParaRPr dirty="0"/>
          </a:p>
        </p:txBody>
      </p:sp>
      <p:sp>
        <p:nvSpPr>
          <p:cNvPr id="588" name="Google Shape;588;p71"/>
          <p:cNvSpPr txBox="1"/>
          <p:nvPr/>
        </p:nvSpPr>
        <p:spPr>
          <a:xfrm>
            <a:off x="713213" y="2499229"/>
            <a:ext cx="2934763" cy="1097645"/>
          </a:xfrm>
          <a:prstGeom prst="rect">
            <a:avLst/>
          </a:prstGeom>
          <a:noFill/>
          <a:ln>
            <a:noFill/>
          </a:ln>
        </p:spPr>
        <p:txBody>
          <a:bodyPr spcFirstLastPara="1" wrap="square" lIns="91425" tIns="91425" rIns="91425" bIns="91425" anchor="t" anchorCtr="0">
            <a:noAutofit/>
          </a:bodyPr>
          <a:lstStyle/>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Absolute Error: </a:t>
            </a:r>
            <a:r>
              <a:rPr lang="en-GB" dirty="0" smtClean="0">
                <a:solidFill>
                  <a:schemeClr val="dk2"/>
                </a:solidFill>
                <a:latin typeface="Montserrat"/>
                <a:ea typeface="Montserrat"/>
                <a:cs typeface="Montserrat"/>
                <a:sym typeface="Montserrat"/>
              </a:rPr>
              <a:t>3.48</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Squared Error: </a:t>
            </a:r>
            <a:r>
              <a:rPr lang="en-GB" dirty="0" smtClean="0">
                <a:solidFill>
                  <a:schemeClr val="dk2"/>
                </a:solidFill>
                <a:latin typeface="Montserrat"/>
                <a:ea typeface="Montserrat"/>
                <a:cs typeface="Montserrat"/>
                <a:sym typeface="Montserrat"/>
              </a:rPr>
              <a:t>22.51</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Root </a:t>
            </a:r>
            <a:r>
              <a:rPr lang="en-GB" dirty="0">
                <a:solidFill>
                  <a:schemeClr val="dk2"/>
                </a:solidFill>
                <a:latin typeface="Montserrat"/>
                <a:ea typeface="Montserrat"/>
                <a:cs typeface="Montserrat"/>
                <a:sym typeface="Montserrat"/>
              </a:rPr>
              <a:t>Mean Squared Error: </a:t>
            </a:r>
            <a:r>
              <a:rPr lang="en-GB" dirty="0" smtClean="0">
                <a:solidFill>
                  <a:schemeClr val="dk2"/>
                </a:solidFill>
                <a:latin typeface="Montserrat"/>
                <a:ea typeface="Montserrat"/>
                <a:cs typeface="Montserrat"/>
                <a:sym typeface="Montserrat"/>
              </a:rPr>
              <a:t>4.74</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R-squared</a:t>
            </a:r>
            <a:r>
              <a:rPr lang="en-GB" dirty="0">
                <a:solidFill>
                  <a:schemeClr val="dk2"/>
                </a:solidFill>
                <a:latin typeface="Montserrat"/>
                <a:ea typeface="Montserrat"/>
                <a:cs typeface="Montserrat"/>
                <a:sym typeface="Montserrat"/>
              </a:rPr>
              <a:t>: </a:t>
            </a:r>
            <a:r>
              <a:rPr lang="en-GB" dirty="0" smtClean="0">
                <a:solidFill>
                  <a:schemeClr val="dk2"/>
                </a:solidFill>
                <a:latin typeface="Montserrat"/>
                <a:ea typeface="Montserrat"/>
                <a:cs typeface="Montserrat"/>
                <a:sym typeface="Montserrat"/>
              </a:rPr>
              <a:t>0.14</a:t>
            </a:r>
            <a:endParaRPr dirty="0">
              <a:solidFill>
                <a:schemeClr val="dk2"/>
              </a:solidFill>
              <a:latin typeface="Montserrat"/>
              <a:ea typeface="Montserrat"/>
              <a:cs typeface="Montserrat"/>
              <a:sym typeface="Montserrat"/>
            </a:endParaRPr>
          </a:p>
        </p:txBody>
      </p:sp>
      <p:sp>
        <p:nvSpPr>
          <p:cNvPr id="590" name="Google Shape;590;p71"/>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Lato"/>
              <a:ea typeface="Lato"/>
              <a:cs typeface="Lato"/>
              <a:sym typeface="Lato"/>
            </a:endParaRPr>
          </a:p>
        </p:txBody>
      </p:sp>
      <p:sp>
        <p:nvSpPr>
          <p:cNvPr id="10"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6</a:t>
            </a:r>
            <a:endParaRPr lang="nn-NO" sz="2500" b="1" dirty="0">
              <a:solidFill>
                <a:schemeClr val="tx1"/>
              </a:solidFill>
            </a:endParaRPr>
          </a:p>
        </p:txBody>
      </p:sp>
      <p:sp>
        <p:nvSpPr>
          <p:cNvPr id="9" name="Google Shape;589;p71"/>
          <p:cNvSpPr txBox="1"/>
          <p:nvPr/>
        </p:nvSpPr>
        <p:spPr>
          <a:xfrm>
            <a:off x="713275" y="1650728"/>
            <a:ext cx="2751820" cy="492600"/>
          </a:xfrm>
          <a:prstGeom prst="rect">
            <a:avLst/>
          </a:prstGeom>
          <a:noFill/>
          <a:ln>
            <a:noFill/>
          </a:ln>
        </p:spPr>
        <p:txBody>
          <a:bodyPr spcFirstLastPara="1" wrap="square" lIns="91425" tIns="91425" rIns="91425" bIns="91425" anchor="t" anchorCtr="0">
            <a:noAutofit/>
          </a:bodyPr>
          <a:lstStyle/>
          <a:p>
            <a:r>
              <a:rPr lang="en-GB" sz="2400" dirty="0" smtClean="0">
                <a:solidFill>
                  <a:schemeClr val="dk1"/>
                </a:solidFill>
                <a:latin typeface="Vidaloka"/>
                <a:ea typeface="Vidaloka"/>
                <a:cs typeface="Vidaloka"/>
                <a:sym typeface="Montserrat"/>
              </a:rPr>
              <a:t>Polynomial Linear Regression:</a:t>
            </a:r>
            <a:endParaRPr lang="en-GB" sz="2400" dirty="0">
              <a:solidFill>
                <a:schemeClr val="dk1"/>
              </a:solidFill>
              <a:latin typeface="Vidaloka"/>
              <a:ea typeface="Vidaloka"/>
              <a:cs typeface="Vidaloka"/>
              <a:sym typeface="Montserrat"/>
            </a:endParaRPr>
          </a:p>
          <a:p>
            <a:pPr marL="0" lvl="0" indent="0" algn="l" rtl="0">
              <a:spcBef>
                <a:spcPts val="0"/>
              </a:spcBef>
              <a:spcAft>
                <a:spcPts val="0"/>
              </a:spcAft>
              <a:buNone/>
            </a:pPr>
            <a:endParaRPr sz="2400" dirty="0">
              <a:solidFill>
                <a:schemeClr val="dk1"/>
              </a:solidFill>
              <a:latin typeface="Vidaloka"/>
              <a:ea typeface="Vidaloka"/>
              <a:cs typeface="Vidaloka"/>
              <a:sym typeface="Vidaloka"/>
            </a:endParaRPr>
          </a:p>
        </p:txBody>
      </p:sp>
      <p:pic>
        <p:nvPicPr>
          <p:cNvPr id="2" name="Picture 1"/>
          <p:cNvPicPr>
            <a:picLocks noChangeAspect="1"/>
          </p:cNvPicPr>
          <p:nvPr/>
        </p:nvPicPr>
        <p:blipFill>
          <a:blip r:embed="rId3"/>
          <a:stretch>
            <a:fillRect/>
          </a:stretch>
        </p:blipFill>
        <p:spPr>
          <a:xfrm>
            <a:off x="4292867" y="970430"/>
            <a:ext cx="4851133" cy="3866845"/>
          </a:xfrm>
          <a:prstGeom prst="rect">
            <a:avLst/>
          </a:prstGeom>
        </p:spPr>
      </p:pic>
    </p:spTree>
    <p:extLst>
      <p:ext uri="{BB962C8B-B14F-4D97-AF65-F5344CB8AC3E}">
        <p14:creationId xmlns:p14="http://schemas.microsoft.com/office/powerpoint/2010/main" val="32761119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Predicting net total bikes taken/returned</a:t>
            </a:r>
            <a:endParaRPr dirty="0"/>
          </a:p>
        </p:txBody>
      </p:sp>
      <p:sp>
        <p:nvSpPr>
          <p:cNvPr id="588" name="Google Shape;588;p71"/>
          <p:cNvSpPr txBox="1"/>
          <p:nvPr/>
        </p:nvSpPr>
        <p:spPr>
          <a:xfrm>
            <a:off x="713212" y="2049495"/>
            <a:ext cx="2934763" cy="1097645"/>
          </a:xfrm>
          <a:prstGeom prst="rect">
            <a:avLst/>
          </a:prstGeom>
          <a:noFill/>
          <a:ln>
            <a:noFill/>
          </a:ln>
        </p:spPr>
        <p:txBody>
          <a:bodyPr spcFirstLastPara="1" wrap="square" lIns="91425" tIns="91425" rIns="91425" bIns="91425" anchor="t" anchorCtr="0">
            <a:noAutofit/>
          </a:bodyPr>
          <a:lstStyle/>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Absolute Error: </a:t>
            </a:r>
            <a:r>
              <a:rPr lang="en-GB" dirty="0" smtClean="0">
                <a:solidFill>
                  <a:schemeClr val="dk2"/>
                </a:solidFill>
                <a:latin typeface="Montserrat"/>
                <a:ea typeface="Montserrat"/>
                <a:cs typeface="Montserrat"/>
                <a:sym typeface="Montserrat"/>
              </a:rPr>
              <a:t>1032</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Squared Error: </a:t>
            </a:r>
            <a:r>
              <a:rPr lang="en-GB" dirty="0" smtClean="0">
                <a:solidFill>
                  <a:schemeClr val="dk2"/>
                </a:solidFill>
                <a:latin typeface="Montserrat"/>
                <a:ea typeface="Montserrat"/>
                <a:cs typeface="Montserrat"/>
                <a:sym typeface="Montserrat"/>
              </a:rPr>
              <a:t>2.2m</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Root </a:t>
            </a:r>
            <a:r>
              <a:rPr lang="en-GB" dirty="0">
                <a:solidFill>
                  <a:schemeClr val="dk2"/>
                </a:solidFill>
                <a:latin typeface="Montserrat"/>
                <a:ea typeface="Montserrat"/>
                <a:cs typeface="Montserrat"/>
                <a:sym typeface="Montserrat"/>
              </a:rPr>
              <a:t>Mean Squared Error: </a:t>
            </a:r>
            <a:r>
              <a:rPr lang="en-GB" dirty="0" smtClean="0">
                <a:solidFill>
                  <a:schemeClr val="dk2"/>
                </a:solidFill>
                <a:latin typeface="Montserrat"/>
                <a:ea typeface="Montserrat"/>
                <a:cs typeface="Montserrat"/>
                <a:sym typeface="Montserrat"/>
              </a:rPr>
              <a:t>1495</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R-squared</a:t>
            </a:r>
            <a:r>
              <a:rPr lang="en-GB" dirty="0">
                <a:solidFill>
                  <a:schemeClr val="dk2"/>
                </a:solidFill>
                <a:latin typeface="Montserrat"/>
                <a:ea typeface="Montserrat"/>
                <a:cs typeface="Montserrat"/>
                <a:sym typeface="Montserrat"/>
              </a:rPr>
              <a:t>: </a:t>
            </a:r>
            <a:r>
              <a:rPr lang="en-GB" dirty="0" smtClean="0">
                <a:solidFill>
                  <a:schemeClr val="dk2"/>
                </a:solidFill>
                <a:latin typeface="Montserrat"/>
                <a:ea typeface="Montserrat"/>
                <a:cs typeface="Montserrat"/>
                <a:sym typeface="Montserrat"/>
              </a:rPr>
              <a:t>0.66</a:t>
            </a:r>
            <a:endParaRPr dirty="0">
              <a:solidFill>
                <a:schemeClr val="dk2"/>
              </a:solidFill>
              <a:latin typeface="Montserrat"/>
              <a:ea typeface="Montserrat"/>
              <a:cs typeface="Montserrat"/>
              <a:sym typeface="Montserrat"/>
            </a:endParaRPr>
          </a:p>
        </p:txBody>
      </p:sp>
      <p:sp>
        <p:nvSpPr>
          <p:cNvPr id="589" name="Google Shape;589;p71"/>
          <p:cNvSpPr txBox="1"/>
          <p:nvPr/>
        </p:nvSpPr>
        <p:spPr>
          <a:xfrm>
            <a:off x="713275" y="1650728"/>
            <a:ext cx="2751820" cy="492600"/>
          </a:xfrm>
          <a:prstGeom prst="rect">
            <a:avLst/>
          </a:prstGeom>
          <a:noFill/>
          <a:ln>
            <a:noFill/>
          </a:ln>
        </p:spPr>
        <p:txBody>
          <a:bodyPr spcFirstLastPara="1" wrap="square" lIns="91425" tIns="91425" rIns="91425" bIns="91425" anchor="t" anchorCtr="0">
            <a:noAutofit/>
          </a:bodyPr>
          <a:lstStyle/>
          <a:p>
            <a:r>
              <a:rPr lang="en-GB" sz="2400" dirty="0">
                <a:solidFill>
                  <a:schemeClr val="dk1"/>
                </a:solidFill>
                <a:latin typeface="Vidaloka"/>
                <a:ea typeface="Vidaloka"/>
                <a:cs typeface="Vidaloka"/>
                <a:sym typeface="Montserrat"/>
              </a:rPr>
              <a:t>Random Forest:</a:t>
            </a:r>
          </a:p>
          <a:p>
            <a:pPr marL="0" lvl="0" indent="0" algn="l" rtl="0">
              <a:spcBef>
                <a:spcPts val="0"/>
              </a:spcBef>
              <a:spcAft>
                <a:spcPts val="0"/>
              </a:spcAft>
              <a:buNone/>
            </a:pPr>
            <a:endParaRPr sz="2400" dirty="0">
              <a:solidFill>
                <a:schemeClr val="dk1"/>
              </a:solidFill>
              <a:latin typeface="Vidaloka"/>
              <a:ea typeface="Vidaloka"/>
              <a:cs typeface="Vidaloka"/>
              <a:sym typeface="Vidaloka"/>
            </a:endParaRPr>
          </a:p>
        </p:txBody>
      </p:sp>
      <p:sp>
        <p:nvSpPr>
          <p:cNvPr id="10"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6</a:t>
            </a:r>
            <a:endParaRPr lang="nn-NO" sz="2500" b="1" dirty="0">
              <a:solidFill>
                <a:schemeClr val="tx1"/>
              </a:solidFill>
            </a:endParaRPr>
          </a:p>
        </p:txBody>
      </p:sp>
      <p:pic>
        <p:nvPicPr>
          <p:cNvPr id="3" name="Picture 2"/>
          <p:cNvPicPr>
            <a:picLocks noChangeAspect="1"/>
          </p:cNvPicPr>
          <p:nvPr/>
        </p:nvPicPr>
        <p:blipFill>
          <a:blip r:embed="rId3"/>
          <a:stretch>
            <a:fillRect/>
          </a:stretch>
        </p:blipFill>
        <p:spPr>
          <a:xfrm>
            <a:off x="4062649" y="1017501"/>
            <a:ext cx="5081351" cy="3819774"/>
          </a:xfrm>
          <a:prstGeom prst="rect">
            <a:avLst/>
          </a:prstGeom>
        </p:spPr>
      </p:pic>
    </p:spTree>
    <p:extLst>
      <p:ext uri="{BB962C8B-B14F-4D97-AF65-F5344CB8AC3E}">
        <p14:creationId xmlns:p14="http://schemas.microsoft.com/office/powerpoint/2010/main" val="28640402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Predicting net total bikes taken/returned</a:t>
            </a:r>
            <a:endParaRPr dirty="0"/>
          </a:p>
        </p:txBody>
      </p:sp>
      <p:sp>
        <p:nvSpPr>
          <p:cNvPr id="588" name="Google Shape;588;p71"/>
          <p:cNvSpPr txBox="1"/>
          <p:nvPr/>
        </p:nvSpPr>
        <p:spPr>
          <a:xfrm>
            <a:off x="713213" y="2497992"/>
            <a:ext cx="2934763" cy="1097645"/>
          </a:xfrm>
          <a:prstGeom prst="rect">
            <a:avLst/>
          </a:prstGeom>
          <a:noFill/>
          <a:ln>
            <a:noFill/>
          </a:ln>
        </p:spPr>
        <p:txBody>
          <a:bodyPr spcFirstLastPara="1" wrap="square" lIns="91425" tIns="91425" rIns="91425" bIns="91425" anchor="t" anchorCtr="0">
            <a:noAutofit/>
          </a:bodyPr>
          <a:lstStyle/>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Absolute Error: </a:t>
            </a:r>
            <a:r>
              <a:rPr lang="en-GB" dirty="0" smtClean="0">
                <a:solidFill>
                  <a:schemeClr val="dk2"/>
                </a:solidFill>
                <a:latin typeface="Montserrat"/>
                <a:ea typeface="Montserrat"/>
                <a:cs typeface="Montserrat"/>
                <a:sym typeface="Montserrat"/>
              </a:rPr>
              <a:t>1044</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Squared Error: </a:t>
            </a:r>
            <a:r>
              <a:rPr lang="en-GB" dirty="0" smtClean="0">
                <a:solidFill>
                  <a:schemeClr val="dk2"/>
                </a:solidFill>
                <a:latin typeface="Montserrat"/>
                <a:ea typeface="Montserrat"/>
                <a:cs typeface="Montserrat"/>
                <a:sym typeface="Montserrat"/>
              </a:rPr>
              <a:t>2.5m</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Root </a:t>
            </a:r>
            <a:r>
              <a:rPr lang="en-GB" dirty="0">
                <a:solidFill>
                  <a:schemeClr val="dk2"/>
                </a:solidFill>
                <a:latin typeface="Montserrat"/>
                <a:ea typeface="Montserrat"/>
                <a:cs typeface="Montserrat"/>
                <a:sym typeface="Montserrat"/>
              </a:rPr>
              <a:t>Mean Squared Error: </a:t>
            </a:r>
            <a:r>
              <a:rPr lang="en-GB" dirty="0" smtClean="0">
                <a:solidFill>
                  <a:schemeClr val="dk2"/>
                </a:solidFill>
                <a:latin typeface="Montserrat"/>
                <a:ea typeface="Montserrat"/>
                <a:cs typeface="Montserrat"/>
                <a:sym typeface="Montserrat"/>
              </a:rPr>
              <a:t>1571</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R-squared</a:t>
            </a:r>
            <a:r>
              <a:rPr lang="en-GB" dirty="0">
                <a:solidFill>
                  <a:schemeClr val="dk2"/>
                </a:solidFill>
                <a:latin typeface="Montserrat"/>
                <a:ea typeface="Montserrat"/>
                <a:cs typeface="Montserrat"/>
                <a:sym typeface="Montserrat"/>
              </a:rPr>
              <a:t>: </a:t>
            </a:r>
            <a:r>
              <a:rPr lang="en-GB" dirty="0" smtClean="0">
                <a:solidFill>
                  <a:schemeClr val="dk2"/>
                </a:solidFill>
                <a:latin typeface="Montserrat"/>
                <a:ea typeface="Montserrat"/>
                <a:cs typeface="Montserrat"/>
                <a:sym typeface="Montserrat"/>
              </a:rPr>
              <a:t>0.62</a:t>
            </a:r>
            <a:endParaRPr dirty="0">
              <a:solidFill>
                <a:schemeClr val="dk2"/>
              </a:solidFill>
              <a:latin typeface="Montserrat"/>
              <a:ea typeface="Montserrat"/>
              <a:cs typeface="Montserrat"/>
              <a:sym typeface="Montserrat"/>
            </a:endParaRPr>
          </a:p>
        </p:txBody>
      </p:sp>
      <p:sp>
        <p:nvSpPr>
          <p:cNvPr id="589" name="Google Shape;589;p71"/>
          <p:cNvSpPr txBox="1"/>
          <p:nvPr/>
        </p:nvSpPr>
        <p:spPr>
          <a:xfrm>
            <a:off x="713275" y="1650728"/>
            <a:ext cx="2751820" cy="492600"/>
          </a:xfrm>
          <a:prstGeom prst="rect">
            <a:avLst/>
          </a:prstGeom>
          <a:noFill/>
          <a:ln>
            <a:noFill/>
          </a:ln>
        </p:spPr>
        <p:txBody>
          <a:bodyPr spcFirstLastPara="1" wrap="square" lIns="91425" tIns="91425" rIns="91425" bIns="91425" anchor="t" anchorCtr="0">
            <a:noAutofit/>
          </a:bodyPr>
          <a:lstStyle/>
          <a:p>
            <a:r>
              <a:rPr lang="en-GB" sz="2400" dirty="0" smtClean="0">
                <a:solidFill>
                  <a:schemeClr val="dk1"/>
                </a:solidFill>
                <a:latin typeface="Vidaloka"/>
                <a:ea typeface="Vidaloka"/>
                <a:cs typeface="Vidaloka"/>
                <a:sym typeface="Montserrat"/>
              </a:rPr>
              <a:t>Gradient Boosting Regressor:</a:t>
            </a:r>
            <a:endParaRPr lang="en-GB" sz="2400" dirty="0">
              <a:solidFill>
                <a:schemeClr val="dk1"/>
              </a:solidFill>
              <a:latin typeface="Vidaloka"/>
              <a:ea typeface="Vidaloka"/>
              <a:cs typeface="Vidaloka"/>
              <a:sym typeface="Montserrat"/>
            </a:endParaRPr>
          </a:p>
          <a:p>
            <a:pPr marL="0" lvl="0" indent="0" algn="l" rtl="0">
              <a:spcBef>
                <a:spcPts val="0"/>
              </a:spcBef>
              <a:spcAft>
                <a:spcPts val="0"/>
              </a:spcAft>
              <a:buNone/>
            </a:pPr>
            <a:endParaRPr sz="2400" dirty="0">
              <a:solidFill>
                <a:schemeClr val="dk1"/>
              </a:solidFill>
              <a:latin typeface="Vidaloka"/>
              <a:ea typeface="Vidaloka"/>
              <a:cs typeface="Vidaloka"/>
              <a:sym typeface="Vidaloka"/>
            </a:endParaRPr>
          </a:p>
        </p:txBody>
      </p:sp>
      <p:sp>
        <p:nvSpPr>
          <p:cNvPr id="590" name="Google Shape;590;p71"/>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Lato"/>
              <a:ea typeface="Lato"/>
              <a:cs typeface="Lato"/>
              <a:sym typeface="Lato"/>
            </a:endParaRPr>
          </a:p>
        </p:txBody>
      </p:sp>
      <p:sp>
        <p:nvSpPr>
          <p:cNvPr id="10"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6</a:t>
            </a:r>
            <a:endParaRPr lang="nn-NO" sz="2500" b="1" dirty="0">
              <a:solidFill>
                <a:schemeClr val="tx1"/>
              </a:solidFill>
            </a:endParaRPr>
          </a:p>
        </p:txBody>
      </p:sp>
      <p:pic>
        <p:nvPicPr>
          <p:cNvPr id="2" name="Picture 1"/>
          <p:cNvPicPr>
            <a:picLocks noChangeAspect="1"/>
          </p:cNvPicPr>
          <p:nvPr/>
        </p:nvPicPr>
        <p:blipFill>
          <a:blip r:embed="rId3"/>
          <a:stretch>
            <a:fillRect/>
          </a:stretch>
        </p:blipFill>
        <p:spPr>
          <a:xfrm>
            <a:off x="4062947" y="1017726"/>
            <a:ext cx="5081053" cy="3819550"/>
          </a:xfrm>
          <a:prstGeom prst="rect">
            <a:avLst/>
          </a:prstGeom>
        </p:spPr>
      </p:pic>
    </p:spTree>
    <p:extLst>
      <p:ext uri="{BB962C8B-B14F-4D97-AF65-F5344CB8AC3E}">
        <p14:creationId xmlns:p14="http://schemas.microsoft.com/office/powerpoint/2010/main" val="2624865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4"/>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KPIs</a:t>
            </a:r>
            <a:endParaRPr dirty="0"/>
          </a:p>
        </p:txBody>
      </p:sp>
      <p:sp>
        <p:nvSpPr>
          <p:cNvPr id="736" name="Google Shape;736;p84"/>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05</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402325"/>
            <a:ext cx="2480013" cy="2481923"/>
          </a:xfrm>
          <a:prstGeom prst="rect">
            <a:avLst/>
          </a:prstGeom>
        </p:spPr>
      </p:pic>
    </p:spTree>
    <p:extLst>
      <p:ext uri="{BB962C8B-B14F-4D97-AF65-F5344CB8AC3E}">
        <p14:creationId xmlns:p14="http://schemas.microsoft.com/office/powerpoint/2010/main" val="157505798"/>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375811" y="1876018"/>
            <a:ext cx="4241316" cy="2379900"/>
          </a:xfrm>
          <a:prstGeom prst="rect">
            <a:avLst/>
          </a:prstGeom>
        </p:spPr>
        <p:txBody>
          <a:bodyPr spcFirstLastPara="1" wrap="square" lIns="91425" tIns="91425" rIns="91425" bIns="91425" anchor="t" anchorCtr="0">
            <a:noAutofit/>
          </a:bodyPr>
          <a:lstStyle/>
          <a:p>
            <a:pPr marL="285750" indent="-285750"/>
            <a:r>
              <a:rPr lang="en-GB" dirty="0" smtClean="0"/>
              <a:t>Prediction of station (</a:t>
            </a:r>
            <a:r>
              <a:rPr lang="en-GB" dirty="0" err="1" smtClean="0"/>
              <a:t>im</a:t>
            </a:r>
            <a:r>
              <a:rPr lang="en-GB" dirty="0" smtClean="0"/>
              <a:t>)balance helps to plan rebalancing measures.</a:t>
            </a:r>
            <a:endParaRPr lang="en" dirty="0" smtClean="0"/>
          </a:p>
        </p:txBody>
      </p:sp>
      <p:sp>
        <p:nvSpPr>
          <p:cNvPr id="547" name="Google Shape;547;p65"/>
          <p:cNvSpPr txBox="1">
            <a:spLocks noGrp="1"/>
          </p:cNvSpPr>
          <p:nvPr>
            <p:ph type="title"/>
          </p:nvPr>
        </p:nvSpPr>
        <p:spPr>
          <a:xfrm>
            <a:off x="713224" y="445025"/>
            <a:ext cx="61784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does ML contribute to KPIs?</a:t>
            </a:r>
            <a:endParaRPr dirty="0"/>
          </a:p>
        </p:txBody>
      </p:sp>
      <p:sp>
        <p:nvSpPr>
          <p:cNvPr id="5" name="Google Shape;547;p65"/>
          <p:cNvSpPr txBox="1">
            <a:spLocks/>
          </p:cNvSpPr>
          <p:nvPr/>
        </p:nvSpPr>
        <p:spPr>
          <a:xfrm>
            <a:off x="375811" y="1300491"/>
            <a:ext cx="399177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GB" sz="2500" dirty="0" smtClean="0"/>
              <a:t>1) Reduce station downtime</a:t>
            </a:r>
            <a:endParaRPr lang="en-GB" sz="2500" dirty="0"/>
          </a:p>
        </p:txBody>
      </p:sp>
      <p:sp>
        <p:nvSpPr>
          <p:cNvPr id="6" name="Google Shape;547;p65"/>
          <p:cNvSpPr txBox="1">
            <a:spLocks/>
          </p:cNvSpPr>
          <p:nvPr/>
        </p:nvSpPr>
        <p:spPr>
          <a:xfrm>
            <a:off x="4886696" y="1300491"/>
            <a:ext cx="399177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GB" sz="2500" dirty="0"/>
              <a:t>2</a:t>
            </a:r>
            <a:r>
              <a:rPr lang="en-GB" sz="2500" dirty="0" smtClean="0"/>
              <a:t>) Increase Bike Angel rides</a:t>
            </a:r>
            <a:endParaRPr lang="en-GB" sz="2500" dirty="0"/>
          </a:p>
        </p:txBody>
      </p:sp>
      <p:sp>
        <p:nvSpPr>
          <p:cNvPr id="7" name="Google Shape;546;p65"/>
          <p:cNvSpPr txBox="1">
            <a:spLocks/>
          </p:cNvSpPr>
          <p:nvPr/>
        </p:nvSpPr>
        <p:spPr>
          <a:xfrm>
            <a:off x="4886696" y="1873191"/>
            <a:ext cx="4241316" cy="1072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285750" indent="-285750"/>
            <a:r>
              <a:rPr lang="en-GB" dirty="0" smtClean="0"/>
              <a:t>Bike Angel program could target users living in critical areas (e.g. high elevation).</a:t>
            </a:r>
          </a:p>
          <a:p>
            <a:pPr marL="285750" indent="-285750"/>
            <a:r>
              <a:rPr lang="en-GB" dirty="0" smtClean="0"/>
              <a:t>Predictions</a:t>
            </a:r>
            <a:r>
              <a:rPr lang="en-GB" dirty="0"/>
              <a:t> </a:t>
            </a:r>
            <a:r>
              <a:rPr lang="en-GB" dirty="0" smtClean="0"/>
              <a:t>of (</a:t>
            </a:r>
            <a:r>
              <a:rPr lang="en-GB" dirty="0" err="1" smtClean="0"/>
              <a:t>im</a:t>
            </a:r>
            <a:r>
              <a:rPr lang="en-GB" dirty="0" smtClean="0"/>
              <a:t>)balance can </a:t>
            </a:r>
            <a:r>
              <a:rPr lang="en-GB" dirty="0"/>
              <a:t>improve targeting of Bike Angel rewards</a:t>
            </a:r>
            <a:endParaRPr lang="en-GB" dirty="0" smtClean="0"/>
          </a:p>
          <a:p>
            <a:pPr marL="139700" indent="0">
              <a:buFont typeface="Montserrat"/>
              <a:buNone/>
            </a:pPr>
            <a:endParaRPr lang="en-GB" dirty="0" smtClean="0"/>
          </a:p>
        </p:txBody>
      </p:sp>
      <p:sp>
        <p:nvSpPr>
          <p:cNvPr id="8"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13</a:t>
            </a:r>
            <a:endParaRPr lang="nn-NO" sz="2500" b="1" dirty="0">
              <a:solidFill>
                <a:schemeClr val="tx1"/>
              </a:solidFill>
            </a:endParaRPr>
          </a:p>
        </p:txBody>
      </p:sp>
    </p:spTree>
    <p:extLst>
      <p:ext uri="{BB962C8B-B14F-4D97-AF65-F5344CB8AC3E}">
        <p14:creationId xmlns:p14="http://schemas.microsoft.com/office/powerpoint/2010/main" val="15087438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4"/>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Key Takeaways</a:t>
            </a:r>
            <a:endParaRPr dirty="0"/>
          </a:p>
        </p:txBody>
      </p:sp>
      <p:sp>
        <p:nvSpPr>
          <p:cNvPr id="736" name="Google Shape;736;p84"/>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06</a:t>
            </a:r>
            <a:endParaRPr dirty="0"/>
          </a:p>
        </p:txBody>
      </p:sp>
      <p:pic>
        <p:nvPicPr>
          <p:cNvPr id="2" name="Picture 1"/>
          <p:cNvPicPr>
            <a:picLocks noChangeAspect="1"/>
          </p:cNvPicPr>
          <p:nvPr/>
        </p:nvPicPr>
        <p:blipFill>
          <a:blip r:embed="rId3"/>
          <a:stretch>
            <a:fillRect/>
          </a:stretch>
        </p:blipFill>
        <p:spPr>
          <a:xfrm>
            <a:off x="1502439" y="1138844"/>
            <a:ext cx="2889798" cy="2889798"/>
          </a:xfrm>
          <a:prstGeom prst="rect">
            <a:avLst/>
          </a:prstGeom>
        </p:spPr>
      </p:pic>
    </p:spTree>
    <p:extLst>
      <p:ext uri="{BB962C8B-B14F-4D97-AF65-F5344CB8AC3E}">
        <p14:creationId xmlns:p14="http://schemas.microsoft.com/office/powerpoint/2010/main" val="345831416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2"/>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Recap</a:t>
            </a:r>
            <a:endParaRPr dirty="0"/>
          </a:p>
        </p:txBody>
      </p:sp>
      <p:sp>
        <p:nvSpPr>
          <p:cNvPr id="514" name="Google Shape;514;p62"/>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5" name="Google Shape;515;p62"/>
          <p:cNvSpPr txBox="1">
            <a:spLocks noGrp="1"/>
          </p:cNvSpPr>
          <p:nvPr>
            <p:ph type="title" idx="13"/>
          </p:nvPr>
        </p:nvSpPr>
        <p:spPr>
          <a:xfrm>
            <a:off x="14826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16" name="Google Shape;516;p62"/>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7" name="Google Shape;517;p62"/>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ML goal</a:t>
            </a:r>
            <a:endParaRPr dirty="0"/>
          </a:p>
        </p:txBody>
      </p:sp>
      <p:sp>
        <p:nvSpPr>
          <p:cNvPr id="519" name="Google Shape;519;p62"/>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Setting up </a:t>
            </a:r>
            <a:br>
              <a:rPr lang="en" dirty="0" smtClean="0"/>
            </a:br>
            <a:r>
              <a:rPr lang="en" dirty="0" smtClean="0"/>
              <a:t>ML models</a:t>
            </a:r>
            <a:endParaRPr dirty="0"/>
          </a:p>
        </p:txBody>
      </p:sp>
      <p:sp>
        <p:nvSpPr>
          <p:cNvPr id="520" name="Google Shape;520;p62"/>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1" name="Google Shape;521;p62"/>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ML results</a:t>
            </a:r>
            <a:endParaRPr dirty="0"/>
          </a:p>
        </p:txBody>
      </p:sp>
      <p:sp>
        <p:nvSpPr>
          <p:cNvPr id="523" name="Google Shape;523;p62"/>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KPIs</a:t>
            </a:r>
            <a:endParaRPr dirty="0"/>
          </a:p>
        </p:txBody>
      </p:sp>
      <p:sp>
        <p:nvSpPr>
          <p:cNvPr id="524" name="Google Shape;524;p62"/>
          <p:cNvSpPr txBox="1">
            <a:spLocks noGrp="1"/>
          </p:cNvSpPr>
          <p:nvPr>
            <p:ph type="title" idx="16"/>
          </p:nvPr>
        </p:nvSpPr>
        <p:spPr>
          <a:xfrm>
            <a:off x="41664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26" name="Google Shape;526;p62"/>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Key takeaways</a:t>
            </a:r>
            <a:endParaRPr dirty="0"/>
          </a:p>
        </p:txBody>
      </p:sp>
      <p:sp>
        <p:nvSpPr>
          <p:cNvPr id="527" name="Google Shape;527;p62"/>
          <p:cNvSpPr txBox="1">
            <a:spLocks noGrp="1"/>
          </p:cNvSpPr>
          <p:nvPr>
            <p:ph type="title" idx="19"/>
          </p:nvPr>
        </p:nvSpPr>
        <p:spPr>
          <a:xfrm>
            <a:off x="68502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529" name="Google Shape;529;p62"/>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Contents</a:t>
            </a:r>
            <a:endParaRPr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1000"/>
                                        <p:tgtEl>
                                          <p:spTgt spid="5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1"/>
                                        </p:tgtEl>
                                        <p:attrNameLst>
                                          <p:attrName>style.visibility</p:attrName>
                                        </p:attrNameLst>
                                      </p:cBhvr>
                                      <p:to>
                                        <p:strVal val="visible"/>
                                      </p:to>
                                    </p:set>
                                    <p:anim calcmode="lin" valueType="num">
                                      <p:cBhvr additive="base">
                                        <p:cTn id="12" dur="1000"/>
                                        <p:tgtEl>
                                          <p:spTgt spid="511"/>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6"/>
                                        </p:tgtEl>
                                        <p:attrNameLst>
                                          <p:attrName>style.visibility</p:attrName>
                                        </p:attrNameLst>
                                      </p:cBhvr>
                                      <p:to>
                                        <p:strVal val="visible"/>
                                      </p:to>
                                    </p:set>
                                    <p:anim calcmode="lin" valueType="num">
                                      <p:cBhvr additive="base">
                                        <p:cTn id="15" dur="1000"/>
                                        <p:tgtEl>
                                          <p:spTgt spid="51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514"/>
                                        </p:tgtEl>
                                        <p:attrNameLst>
                                          <p:attrName>style.visibility</p:attrName>
                                        </p:attrNameLst>
                                      </p:cBhvr>
                                      <p:to>
                                        <p:strVal val="visible"/>
                                      </p:to>
                                    </p:set>
                                    <p:anim calcmode="lin" valueType="num">
                                      <p:cBhvr additive="base">
                                        <p:cTn id="20" dur="1000"/>
                                        <p:tgtEl>
                                          <p:spTgt spid="514"/>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517"/>
                                        </p:tgtEl>
                                        <p:attrNameLst>
                                          <p:attrName>style.visibility</p:attrName>
                                        </p:attrNameLst>
                                      </p:cBhvr>
                                      <p:to>
                                        <p:strVal val="visible"/>
                                      </p:to>
                                    </p:set>
                                    <p:anim calcmode="lin" valueType="num">
                                      <p:cBhvr additive="base">
                                        <p:cTn id="23" dur="1000"/>
                                        <p:tgtEl>
                                          <p:spTgt spid="517"/>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19"/>
                                        </p:tgtEl>
                                        <p:attrNameLst>
                                          <p:attrName>style.visibility</p:attrName>
                                        </p:attrNameLst>
                                      </p:cBhvr>
                                      <p:to>
                                        <p:strVal val="visible"/>
                                      </p:to>
                                    </p:set>
                                    <p:anim calcmode="lin" valueType="num">
                                      <p:cBhvr additive="base">
                                        <p:cTn id="26" dur="1000"/>
                                        <p:tgtEl>
                                          <p:spTgt spid="519"/>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520"/>
                                        </p:tgtEl>
                                        <p:attrNameLst>
                                          <p:attrName>style.visibility</p:attrName>
                                        </p:attrNameLst>
                                      </p:cBhvr>
                                      <p:to>
                                        <p:strVal val="visible"/>
                                      </p:to>
                                    </p:set>
                                    <p:anim calcmode="lin" valueType="num">
                                      <p:cBhvr additive="base">
                                        <p:cTn id="29"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515"/>
                                        </p:tgtEl>
                                        <p:attrNameLst>
                                          <p:attrName>style.visibility</p:attrName>
                                        </p:attrNameLst>
                                      </p:cBhvr>
                                      <p:to>
                                        <p:strVal val="visible"/>
                                      </p:to>
                                    </p:set>
                                    <p:anim calcmode="lin" valueType="num">
                                      <p:cBhvr additive="base">
                                        <p:cTn id="34" dur="1000"/>
                                        <p:tgtEl>
                                          <p:spTgt spid="515"/>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21"/>
                                        </p:tgtEl>
                                        <p:attrNameLst>
                                          <p:attrName>style.visibility</p:attrName>
                                        </p:attrNameLst>
                                      </p:cBhvr>
                                      <p:to>
                                        <p:strVal val="visible"/>
                                      </p:to>
                                    </p:set>
                                    <p:anim calcmode="lin" valueType="num">
                                      <p:cBhvr additive="base">
                                        <p:cTn id="37" dur="1000"/>
                                        <p:tgtEl>
                                          <p:spTgt spid="521"/>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523"/>
                                        </p:tgtEl>
                                        <p:attrNameLst>
                                          <p:attrName>style.visibility</p:attrName>
                                        </p:attrNameLst>
                                      </p:cBhvr>
                                      <p:to>
                                        <p:strVal val="visible"/>
                                      </p:to>
                                    </p:set>
                                    <p:anim calcmode="lin" valueType="num">
                                      <p:cBhvr additive="base">
                                        <p:cTn id="42" dur="1000"/>
                                        <p:tgtEl>
                                          <p:spTgt spid="523"/>
                                        </p:tgtEl>
                                        <p:attrNameLst>
                                          <p:attrName>ppt_x</p:attrName>
                                        </p:attrNameLst>
                                      </p:cBhvr>
                                      <p:tavLst>
                                        <p:tav tm="0">
                                          <p:val>
                                            <p:strVal val="#ppt_x+1"/>
                                          </p:val>
                                        </p:tav>
                                        <p:tav tm="100000">
                                          <p:val>
                                            <p:strVal val="#ppt_x"/>
                                          </p:val>
                                        </p:tav>
                                      </p:tavLst>
                                    </p:anim>
                                  </p:childTnLst>
                                </p:cTn>
                              </p:par>
                              <p:par>
                                <p:cTn id="43" presetID="2" presetClass="entr" presetSubtype="2" fill="hold" nodeType="withEffect">
                                  <p:stCondLst>
                                    <p:cond delay="0"/>
                                  </p:stCondLst>
                                  <p:childTnLst>
                                    <p:set>
                                      <p:cBhvr>
                                        <p:cTn id="44" dur="1" fill="hold">
                                          <p:stCondLst>
                                            <p:cond delay="0"/>
                                          </p:stCondLst>
                                        </p:cTn>
                                        <p:tgtEl>
                                          <p:spTgt spid="524"/>
                                        </p:tgtEl>
                                        <p:attrNameLst>
                                          <p:attrName>style.visibility</p:attrName>
                                        </p:attrNameLst>
                                      </p:cBhvr>
                                      <p:to>
                                        <p:strVal val="visible"/>
                                      </p:to>
                                    </p:set>
                                    <p:anim calcmode="lin" valueType="num">
                                      <p:cBhvr additive="base">
                                        <p:cTn id="45" dur="1000"/>
                                        <p:tgtEl>
                                          <p:spTgt spid="524"/>
                                        </p:tgtEl>
                                        <p:attrNameLst>
                                          <p:attrName>ppt_x</p:attrName>
                                        </p:attrNameLst>
                                      </p:cBhvr>
                                      <p:tavLst>
                                        <p:tav tm="0">
                                          <p:val>
                                            <p:strVal val="#ppt_x+1"/>
                                          </p:val>
                                        </p:tav>
                                        <p:tav tm="100000">
                                          <p:val>
                                            <p:strVal val="#ppt_x"/>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nodeType="clickEffect">
                                  <p:stCondLst>
                                    <p:cond delay="0"/>
                                  </p:stCondLst>
                                  <p:childTnLst>
                                    <p:set>
                                      <p:cBhvr>
                                        <p:cTn id="49" dur="1" fill="hold">
                                          <p:stCondLst>
                                            <p:cond delay="0"/>
                                          </p:stCondLst>
                                        </p:cTn>
                                        <p:tgtEl>
                                          <p:spTgt spid="526"/>
                                        </p:tgtEl>
                                        <p:attrNameLst>
                                          <p:attrName>style.visibility</p:attrName>
                                        </p:attrNameLst>
                                      </p:cBhvr>
                                      <p:to>
                                        <p:strVal val="visible"/>
                                      </p:to>
                                    </p:set>
                                    <p:anim calcmode="lin" valueType="num">
                                      <p:cBhvr additive="base">
                                        <p:cTn id="50" dur="1000"/>
                                        <p:tgtEl>
                                          <p:spTgt spid="526"/>
                                        </p:tgtEl>
                                        <p:attrNameLst>
                                          <p:attrName>ppt_x</p:attrName>
                                        </p:attrNameLst>
                                      </p:cBhvr>
                                      <p:tavLst>
                                        <p:tav tm="0">
                                          <p:val>
                                            <p:strVal val="#ppt_x+1"/>
                                          </p:val>
                                        </p:tav>
                                        <p:tav tm="100000">
                                          <p:val>
                                            <p:strVal val="#ppt_x"/>
                                          </p:val>
                                        </p:tav>
                                      </p:tavLst>
                                    </p:anim>
                                  </p:childTnLst>
                                </p:cTn>
                              </p:par>
                              <p:par>
                                <p:cTn id="51" presetID="2" presetClass="entr" presetSubtype="2" fill="hold" nodeType="withEffect">
                                  <p:stCondLst>
                                    <p:cond delay="0"/>
                                  </p:stCondLst>
                                  <p:childTnLst>
                                    <p:set>
                                      <p:cBhvr>
                                        <p:cTn id="52" dur="1" fill="hold">
                                          <p:stCondLst>
                                            <p:cond delay="0"/>
                                          </p:stCondLst>
                                        </p:cTn>
                                        <p:tgtEl>
                                          <p:spTgt spid="527"/>
                                        </p:tgtEl>
                                        <p:attrNameLst>
                                          <p:attrName>style.visibility</p:attrName>
                                        </p:attrNameLst>
                                      </p:cBhvr>
                                      <p:to>
                                        <p:strVal val="visible"/>
                                      </p:to>
                                    </p:set>
                                    <p:anim calcmode="lin" valueType="num">
                                      <p:cBhvr additive="base">
                                        <p:cTn id="53" dur="1000"/>
                                        <p:tgtEl>
                                          <p:spTgt spid="5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92"/>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lvl="0"/>
            <a:r>
              <a:rPr lang="en-GB" dirty="0" smtClean="0"/>
              <a:t>Key Takeaways</a:t>
            </a:r>
            <a:endParaRPr dirty="0"/>
          </a:p>
        </p:txBody>
      </p:sp>
      <p:sp>
        <p:nvSpPr>
          <p:cNvPr id="912" name="Google Shape;912;p92"/>
          <p:cNvSpPr txBox="1">
            <a:spLocks noGrp="1"/>
          </p:cNvSpPr>
          <p:nvPr>
            <p:ph type="subTitle" idx="1"/>
          </p:nvPr>
        </p:nvSpPr>
        <p:spPr>
          <a:xfrm>
            <a:off x="3457607" y="2560335"/>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Elevation</a:t>
            </a:r>
            <a:endParaRPr dirty="0"/>
          </a:p>
        </p:txBody>
      </p:sp>
      <p:sp>
        <p:nvSpPr>
          <p:cNvPr id="913" name="Google Shape;913;p92"/>
          <p:cNvSpPr txBox="1">
            <a:spLocks noGrp="1"/>
          </p:cNvSpPr>
          <p:nvPr>
            <p:ph type="subTitle" idx="2"/>
          </p:nvPr>
        </p:nvSpPr>
        <p:spPr>
          <a:xfrm>
            <a:off x="3501776" y="3004335"/>
            <a:ext cx="2126100" cy="813000"/>
          </a:xfrm>
          <a:prstGeom prst="rect">
            <a:avLst/>
          </a:prstGeom>
        </p:spPr>
        <p:txBody>
          <a:bodyPr spcFirstLastPara="1" wrap="square" lIns="91425" tIns="91425" rIns="91425" bIns="91425" anchor="t" anchorCtr="0">
            <a:noAutofit/>
          </a:bodyPr>
          <a:lstStyle/>
          <a:p>
            <a:pPr marL="0" lvl="0" indent="0"/>
            <a:r>
              <a:rPr lang="en-GB" dirty="0" smtClean="0"/>
              <a:t>Accuracy might be improved with elevation data</a:t>
            </a:r>
            <a:endParaRPr lang="en-GB" dirty="0"/>
          </a:p>
        </p:txBody>
      </p:sp>
      <p:sp>
        <p:nvSpPr>
          <p:cNvPr id="914" name="Google Shape;914;p92"/>
          <p:cNvSpPr txBox="1">
            <a:spLocks noGrp="1"/>
          </p:cNvSpPr>
          <p:nvPr>
            <p:ph type="subTitle" idx="3"/>
          </p:nvPr>
        </p:nvSpPr>
        <p:spPr>
          <a:xfrm>
            <a:off x="679358" y="2547525"/>
            <a:ext cx="2596987"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Random forest</a:t>
            </a:r>
            <a:endParaRPr dirty="0"/>
          </a:p>
        </p:txBody>
      </p:sp>
      <p:sp>
        <p:nvSpPr>
          <p:cNvPr id="915" name="Google Shape;915;p92"/>
          <p:cNvSpPr txBox="1">
            <a:spLocks noGrp="1"/>
          </p:cNvSpPr>
          <p:nvPr>
            <p:ph type="subTitle" idx="4"/>
          </p:nvPr>
        </p:nvSpPr>
        <p:spPr>
          <a:xfrm>
            <a:off x="974003" y="2976051"/>
            <a:ext cx="2126100" cy="813000"/>
          </a:xfrm>
          <a:prstGeom prst="rect">
            <a:avLst/>
          </a:prstGeom>
        </p:spPr>
        <p:txBody>
          <a:bodyPr spcFirstLastPara="1" wrap="square" lIns="91425" tIns="91425" rIns="91425" bIns="91425" anchor="t" anchorCtr="0">
            <a:noAutofit/>
          </a:bodyPr>
          <a:lstStyle/>
          <a:p>
            <a:pPr marL="0" lvl="0" indent="0"/>
            <a:r>
              <a:rPr lang="en-GB" dirty="0" smtClean="0"/>
              <a:t>Recommended model</a:t>
            </a:r>
            <a:endParaRPr dirty="0"/>
          </a:p>
        </p:txBody>
      </p:sp>
      <p:sp>
        <p:nvSpPr>
          <p:cNvPr id="916" name="Google Shape;916;p92"/>
          <p:cNvSpPr txBox="1">
            <a:spLocks noGrp="1"/>
          </p:cNvSpPr>
          <p:nvPr>
            <p:ph type="subTitle" idx="5"/>
          </p:nvPr>
        </p:nvSpPr>
        <p:spPr>
          <a:xfrm>
            <a:off x="5663202" y="2571232"/>
            <a:ext cx="3051198"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Human eye</a:t>
            </a:r>
            <a:endParaRPr dirty="0"/>
          </a:p>
        </p:txBody>
      </p:sp>
      <p:sp>
        <p:nvSpPr>
          <p:cNvPr id="917" name="Google Shape;917;p92"/>
          <p:cNvSpPr txBox="1">
            <a:spLocks noGrp="1"/>
          </p:cNvSpPr>
          <p:nvPr>
            <p:ph type="subTitle" idx="6"/>
          </p:nvPr>
        </p:nvSpPr>
        <p:spPr>
          <a:xfrm>
            <a:off x="6064875" y="2948247"/>
            <a:ext cx="2414982"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Does ML actually tell us anything we can’t see with our own eyes?</a:t>
            </a:r>
            <a:endParaRPr dirty="0"/>
          </a:p>
        </p:txBody>
      </p:sp>
      <p:grpSp>
        <p:nvGrpSpPr>
          <p:cNvPr id="23" name="Google Shape;9099;p147"/>
          <p:cNvGrpSpPr/>
          <p:nvPr/>
        </p:nvGrpSpPr>
        <p:grpSpPr>
          <a:xfrm>
            <a:off x="4148489" y="1925054"/>
            <a:ext cx="654328" cy="658726"/>
            <a:chOff x="-20571700" y="4066875"/>
            <a:chExt cx="304825" cy="304825"/>
          </a:xfrm>
        </p:grpSpPr>
        <p:sp>
          <p:nvSpPr>
            <p:cNvPr id="24"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16</a:t>
            </a:r>
            <a:endParaRPr lang="nn-NO" sz="2500" b="1" dirty="0">
              <a:solidFill>
                <a:schemeClr val="tx1"/>
              </a:solidFill>
            </a:endParaRPr>
          </a:p>
        </p:txBody>
      </p:sp>
      <p:grpSp>
        <p:nvGrpSpPr>
          <p:cNvPr id="25" name="Google Shape;9020;p147"/>
          <p:cNvGrpSpPr/>
          <p:nvPr/>
        </p:nvGrpSpPr>
        <p:grpSpPr>
          <a:xfrm>
            <a:off x="1743989" y="1925054"/>
            <a:ext cx="640452" cy="635282"/>
            <a:chOff x="-20946600" y="3317850"/>
            <a:chExt cx="304825" cy="304050"/>
          </a:xfrm>
        </p:grpSpPr>
        <p:sp>
          <p:nvSpPr>
            <p:cNvPr id="26"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7656;p144"/>
          <p:cNvGrpSpPr/>
          <p:nvPr/>
        </p:nvGrpSpPr>
        <p:grpSpPr>
          <a:xfrm>
            <a:off x="6846168" y="2098744"/>
            <a:ext cx="709663" cy="424559"/>
            <a:chOff x="5358450" y="4015675"/>
            <a:chExt cx="289875" cy="191425"/>
          </a:xfrm>
        </p:grpSpPr>
        <p:sp>
          <p:nvSpPr>
            <p:cNvPr id="30"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16373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1000"/>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126"/>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602" name="Google Shape;1602;p126"/>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smtClean="0"/>
              <a:t>Any more questions?</a:t>
            </a:r>
            <a:br>
              <a:rPr lang="en-GB" dirty="0" smtClean="0"/>
            </a:br>
            <a:endParaRPr lang="en-GB" dirty="0" smtClean="0"/>
          </a:p>
          <a:p>
            <a:pPr marL="0" lvl="0" indent="0" algn="ctr" rtl="0">
              <a:spcBef>
                <a:spcPts val="0"/>
              </a:spcBef>
              <a:spcAft>
                <a:spcPts val="0"/>
              </a:spcAft>
              <a:buNone/>
            </a:pPr>
            <a:r>
              <a:rPr lang="en-GB" dirty="0" smtClean="0"/>
              <a:t>paul@sabinwords.com</a:t>
            </a:r>
            <a:endParaRPr dirty="0"/>
          </a:p>
        </p:txBody>
      </p:sp>
      <p:grpSp>
        <p:nvGrpSpPr>
          <p:cNvPr id="1603" name="Google Shape;1603;p126"/>
          <p:cNvGrpSpPr/>
          <p:nvPr/>
        </p:nvGrpSpPr>
        <p:grpSpPr>
          <a:xfrm>
            <a:off x="4961882" y="2876803"/>
            <a:ext cx="458723" cy="458684"/>
            <a:chOff x="1379798" y="1723250"/>
            <a:chExt cx="397887" cy="397887"/>
          </a:xfrm>
        </p:grpSpPr>
        <p:sp>
          <p:nvSpPr>
            <p:cNvPr id="1604" name="Google Shape;1604;p12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5" name="Google Shape;1605;p12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6" name="Google Shape;1606;p12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7" name="Google Shape;1607;p12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608" name="Google Shape;1608;p126"/>
          <p:cNvGrpSpPr/>
          <p:nvPr/>
        </p:nvGrpSpPr>
        <p:grpSpPr>
          <a:xfrm>
            <a:off x="3721699" y="2876803"/>
            <a:ext cx="458747" cy="458684"/>
            <a:chOff x="266768" y="1721375"/>
            <a:chExt cx="397907" cy="397887"/>
          </a:xfrm>
        </p:grpSpPr>
        <p:sp>
          <p:nvSpPr>
            <p:cNvPr id="1609" name="Google Shape;1609;p12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0" name="Google Shape;1610;p12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611" name="Google Shape;1611;p126"/>
          <p:cNvGrpSpPr/>
          <p:nvPr/>
        </p:nvGrpSpPr>
        <p:grpSpPr>
          <a:xfrm>
            <a:off x="4350135" y="2876803"/>
            <a:ext cx="458699" cy="458684"/>
            <a:chOff x="864491" y="1723250"/>
            <a:chExt cx="397866" cy="397887"/>
          </a:xfrm>
        </p:grpSpPr>
        <p:sp>
          <p:nvSpPr>
            <p:cNvPr id="1612" name="Google Shape;1612;p12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3" name="Google Shape;1613;p12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4" name="Google Shape;1614;p12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615" name="Google Shape;1615;p126"/>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677925" y="2511803"/>
            <a:ext cx="3714900"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smtClean="0"/>
              <a:t>Recap</a:t>
            </a:r>
            <a:endParaRPr dirty="0"/>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9433" y="1692510"/>
            <a:ext cx="3494567" cy="233084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92"/>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lvl="0"/>
            <a:r>
              <a:rPr lang="en" dirty="0"/>
              <a:t>About Capital Bikeshare</a:t>
            </a:r>
            <a:r>
              <a:rPr lang="en-GB" dirty="0"/>
              <a:t> (CaBi)</a:t>
            </a:r>
            <a:endParaRPr dirty="0"/>
          </a:p>
        </p:txBody>
      </p:sp>
      <p:sp>
        <p:nvSpPr>
          <p:cNvPr id="912" name="Google Shape;912;p92"/>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Location</a:t>
            </a:r>
            <a:endParaRPr dirty="0"/>
          </a:p>
        </p:txBody>
      </p:sp>
      <p:sp>
        <p:nvSpPr>
          <p:cNvPr id="913" name="Google Shape;913;p92"/>
          <p:cNvSpPr txBox="1">
            <a:spLocks noGrp="1"/>
          </p:cNvSpPr>
          <p:nvPr>
            <p:ph type="subTitle" idx="2"/>
          </p:nvPr>
        </p:nvSpPr>
        <p:spPr>
          <a:xfrm>
            <a:off x="3509024" y="2948247"/>
            <a:ext cx="2237257" cy="813000"/>
          </a:xfrm>
          <a:prstGeom prst="rect">
            <a:avLst/>
          </a:prstGeom>
        </p:spPr>
        <p:txBody>
          <a:bodyPr spcFirstLastPara="1" wrap="square" lIns="91425" tIns="91425" rIns="91425" bIns="91425" anchor="t" anchorCtr="0">
            <a:noAutofit/>
          </a:bodyPr>
          <a:lstStyle/>
          <a:p>
            <a:pPr marL="0" lvl="0" indent="0"/>
            <a:r>
              <a:rPr lang="en-GB" dirty="0" smtClean="0"/>
              <a:t>Affects ratio of bikes taken/returned</a:t>
            </a:r>
            <a:endParaRPr lang="en-GB" dirty="0"/>
          </a:p>
        </p:txBody>
      </p:sp>
      <p:sp>
        <p:nvSpPr>
          <p:cNvPr id="914" name="Google Shape;914;p92"/>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Balance</a:t>
            </a:r>
            <a:endParaRPr dirty="0"/>
          </a:p>
        </p:txBody>
      </p:sp>
      <p:sp>
        <p:nvSpPr>
          <p:cNvPr id="915" name="Google Shape;915;p92"/>
          <p:cNvSpPr txBox="1">
            <a:spLocks noGrp="1"/>
          </p:cNvSpPr>
          <p:nvPr>
            <p:ph type="subTitle" idx="4"/>
          </p:nvPr>
        </p:nvSpPr>
        <p:spPr>
          <a:xfrm>
            <a:off x="974003" y="2976051"/>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System/stations</a:t>
            </a:r>
            <a:endParaRPr dirty="0"/>
          </a:p>
        </p:txBody>
      </p:sp>
      <p:sp>
        <p:nvSpPr>
          <p:cNvPr id="916" name="Google Shape;916;p92"/>
          <p:cNvSpPr txBox="1">
            <a:spLocks noGrp="1"/>
          </p:cNvSpPr>
          <p:nvPr>
            <p:ph type="subTitle" idx="5"/>
          </p:nvPr>
        </p:nvSpPr>
        <p:spPr>
          <a:xfrm>
            <a:off x="6064875" y="2532051"/>
            <a:ext cx="2197976"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Rebalancing</a:t>
            </a:r>
            <a:endParaRPr dirty="0"/>
          </a:p>
        </p:txBody>
      </p:sp>
      <p:sp>
        <p:nvSpPr>
          <p:cNvPr id="917" name="Google Shape;917;p92"/>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Motivate &amp; </a:t>
            </a:r>
            <a:br>
              <a:rPr lang="en" dirty="0" smtClean="0"/>
            </a:br>
            <a:r>
              <a:rPr lang="en" dirty="0" smtClean="0"/>
              <a:t>Bike Angels</a:t>
            </a:r>
            <a:endParaRPr dirty="0"/>
          </a:p>
        </p:txBody>
      </p:sp>
      <p:grpSp>
        <p:nvGrpSpPr>
          <p:cNvPr id="33" name="Google Shape;7455;p144"/>
          <p:cNvGrpSpPr/>
          <p:nvPr/>
        </p:nvGrpSpPr>
        <p:grpSpPr>
          <a:xfrm>
            <a:off x="4364182" y="2050127"/>
            <a:ext cx="566546" cy="542255"/>
            <a:chOff x="2404875" y="3955825"/>
            <a:chExt cx="296950" cy="295375"/>
          </a:xfrm>
        </p:grpSpPr>
        <p:sp>
          <p:nvSpPr>
            <p:cNvPr id="34"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fld id="{03FB0E6D-35B2-48DA-93D9-6C4E4F240674}" type="slidenum">
              <a:rPr lang="nn-NO" sz="2500" b="1" smtClean="0">
                <a:solidFill>
                  <a:schemeClr val="tx1"/>
                </a:solidFill>
              </a:rPr>
              <a:t>4</a:t>
            </a:fld>
            <a:endParaRPr lang="nn-NO" sz="2500" b="1" dirty="0">
              <a:solidFill>
                <a:schemeClr val="tx1"/>
              </a:solidFill>
            </a:endParaRPr>
          </a:p>
        </p:txBody>
      </p:sp>
      <p:grpSp>
        <p:nvGrpSpPr>
          <p:cNvPr id="41" name="Google Shape;7466;p144"/>
          <p:cNvGrpSpPr/>
          <p:nvPr/>
        </p:nvGrpSpPr>
        <p:grpSpPr>
          <a:xfrm>
            <a:off x="1713296" y="1973179"/>
            <a:ext cx="641859" cy="594717"/>
            <a:chOff x="4266025" y="3609275"/>
            <a:chExt cx="299325" cy="277275"/>
          </a:xfrm>
        </p:grpSpPr>
        <p:sp>
          <p:nvSpPr>
            <p:cNvPr id="42"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7278;p144"/>
          <p:cNvGrpSpPr/>
          <p:nvPr/>
        </p:nvGrpSpPr>
        <p:grpSpPr>
          <a:xfrm>
            <a:off x="6844496" y="1971797"/>
            <a:ext cx="638734" cy="596099"/>
            <a:chOff x="-62890750" y="3747425"/>
            <a:chExt cx="330825" cy="317900"/>
          </a:xfrm>
        </p:grpSpPr>
        <p:sp>
          <p:nvSpPr>
            <p:cNvPr id="45"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000"/>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221971" y="2511803"/>
            <a:ext cx="4170854"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smtClean="0"/>
              <a:t>Machine Learning Goal</a:t>
            </a:r>
            <a:endParaRPr dirty="0"/>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02</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777" y="1704108"/>
            <a:ext cx="3541223" cy="2360815"/>
          </a:xfrm>
          <a:prstGeom prst="rect">
            <a:avLst/>
          </a:prstGeom>
        </p:spPr>
      </p:pic>
    </p:spTree>
    <p:extLst>
      <p:ext uri="{BB962C8B-B14F-4D97-AF65-F5344CB8AC3E}">
        <p14:creationId xmlns:p14="http://schemas.microsoft.com/office/powerpoint/2010/main" val="20804011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64524" y="2018885"/>
            <a:ext cx="4241316"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 new station will be opened at a certain location. Based on coordinates, can we predict:</a:t>
            </a:r>
            <a:endParaRPr dirty="0"/>
          </a:p>
          <a:p>
            <a:pPr marL="457200" lvl="0" indent="-317500" algn="l" rtl="0">
              <a:spcBef>
                <a:spcPts val="1000"/>
              </a:spcBef>
              <a:spcAft>
                <a:spcPts val="0"/>
              </a:spcAft>
              <a:buSzPts val="1400"/>
              <a:buChar char="●"/>
            </a:pPr>
            <a:r>
              <a:rPr lang="en" dirty="0"/>
              <a:t> </a:t>
            </a:r>
            <a:r>
              <a:rPr lang="en" dirty="0" smtClean="0"/>
              <a:t>Ratio of bikes taken/returned</a:t>
            </a:r>
            <a:endParaRPr dirty="0"/>
          </a:p>
          <a:p>
            <a:pPr marL="457200" lvl="0" indent="-317500" algn="l" rtl="0">
              <a:spcBef>
                <a:spcPts val="0"/>
              </a:spcBef>
              <a:spcAft>
                <a:spcPts val="0"/>
              </a:spcAft>
              <a:buSzPts val="1400"/>
              <a:buChar char="●"/>
            </a:pPr>
            <a:r>
              <a:rPr lang="en" dirty="0"/>
              <a:t> </a:t>
            </a:r>
            <a:r>
              <a:rPr lang="en" dirty="0" smtClean="0"/>
              <a:t>Net total bikes taken/returned</a:t>
            </a:r>
          </a:p>
          <a:p>
            <a:pPr marL="457200" lvl="0" indent="-317500" algn="l" rtl="0">
              <a:spcBef>
                <a:spcPts val="0"/>
              </a:spcBef>
              <a:spcAft>
                <a:spcPts val="0"/>
              </a:spcAft>
              <a:buSzPts val="1400"/>
              <a:buChar char="●"/>
            </a:pPr>
            <a:endParaRPr lang="en" dirty="0"/>
          </a:p>
          <a:p>
            <a:pPr marL="0" lvl="0" indent="0" algn="l" rtl="0">
              <a:spcBef>
                <a:spcPts val="1000"/>
              </a:spcBef>
              <a:spcAft>
                <a:spcPts val="1000"/>
              </a:spcAft>
              <a:buNone/>
            </a:pPr>
            <a:endParaRPr dirty="0"/>
          </a:p>
        </p:txBody>
      </p:sp>
      <p:sp>
        <p:nvSpPr>
          <p:cNvPr id="547" name="Google Shape;547;p65"/>
          <p:cNvSpPr txBox="1">
            <a:spLocks noGrp="1"/>
          </p:cNvSpPr>
          <p:nvPr>
            <p:ph type="title"/>
          </p:nvPr>
        </p:nvSpPr>
        <p:spPr>
          <a:xfrm>
            <a:off x="713224" y="445025"/>
            <a:ext cx="79031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Predict (im)balance of a proposed new station</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2584" y="1682000"/>
            <a:ext cx="3263784" cy="2175856"/>
          </a:xfrm>
          <a:prstGeom prst="rect">
            <a:avLst/>
          </a:prstGeom>
        </p:spPr>
      </p:pic>
      <p:sp>
        <p:nvSpPr>
          <p:cNvPr id="6"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5</a:t>
            </a:r>
            <a:endParaRPr lang="nn-NO" sz="2500" b="1" dirty="0">
              <a:solidFill>
                <a:schemeClr val="tx1"/>
              </a:solidFill>
            </a:endParaRPr>
          </a:p>
        </p:txBody>
      </p:sp>
    </p:spTree>
    <p:extLst>
      <p:ext uri="{BB962C8B-B14F-4D97-AF65-F5344CB8AC3E}">
        <p14:creationId xmlns:p14="http://schemas.microsoft.com/office/powerpoint/2010/main" val="3701161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6" name="Google Shape;593;p71"/>
          <p:cNvSpPr txBox="1"/>
          <p:nvPr/>
        </p:nvSpPr>
        <p:spPr>
          <a:xfrm>
            <a:off x="5397683" y="796697"/>
            <a:ext cx="1580634" cy="4834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solidFill>
                  <a:schemeClr val="dk2"/>
                </a:solidFill>
                <a:latin typeface="Montserrat"/>
                <a:ea typeface="Montserrat"/>
                <a:cs typeface="Montserrat"/>
                <a:sym typeface="Montserrat"/>
              </a:rPr>
              <a:t>Losing bikes</a:t>
            </a:r>
            <a:endParaRPr b="1" dirty="0">
              <a:solidFill>
                <a:schemeClr val="dk2"/>
              </a:solidFill>
              <a:latin typeface="Lato"/>
              <a:ea typeface="Lato"/>
              <a:cs typeface="Lato"/>
              <a:sym typeface="Lato"/>
            </a:endParaRPr>
          </a:p>
        </p:txBody>
      </p:sp>
      <p:sp>
        <p:nvSpPr>
          <p:cNvPr id="9"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4</a:t>
            </a:r>
            <a:endParaRPr lang="nn-NO" sz="2500" b="1" dirty="0">
              <a:solidFill>
                <a:schemeClr val="tx1"/>
              </a:solidFill>
            </a:endParaRPr>
          </a:p>
        </p:txBody>
      </p:sp>
      <p:pic>
        <p:nvPicPr>
          <p:cNvPr id="3" name="Picture 2"/>
          <p:cNvPicPr>
            <a:picLocks noChangeAspect="1"/>
          </p:cNvPicPr>
          <p:nvPr/>
        </p:nvPicPr>
        <p:blipFill>
          <a:blip r:embed="rId3"/>
          <a:stretch>
            <a:fillRect/>
          </a:stretch>
        </p:blipFill>
        <p:spPr>
          <a:xfrm>
            <a:off x="587533" y="796698"/>
            <a:ext cx="4513857" cy="3476045"/>
          </a:xfrm>
          <a:prstGeom prst="rect">
            <a:avLst/>
          </a:prstGeom>
        </p:spPr>
      </p:pic>
      <p:pic>
        <p:nvPicPr>
          <p:cNvPr id="4" name="Picture 3"/>
          <p:cNvPicPr>
            <a:picLocks noChangeAspect="1"/>
          </p:cNvPicPr>
          <p:nvPr/>
        </p:nvPicPr>
        <p:blipFill>
          <a:blip r:embed="rId4"/>
          <a:stretch>
            <a:fillRect/>
          </a:stretch>
        </p:blipFill>
        <p:spPr>
          <a:xfrm rot="5400000">
            <a:off x="3576011" y="2451072"/>
            <a:ext cx="3476045" cy="167296"/>
          </a:xfrm>
          <a:prstGeom prst="rect">
            <a:avLst/>
          </a:prstGeom>
        </p:spPr>
      </p:pic>
      <p:sp>
        <p:nvSpPr>
          <p:cNvPr id="8" name="Google Shape;593;p71"/>
          <p:cNvSpPr txBox="1"/>
          <p:nvPr/>
        </p:nvSpPr>
        <p:spPr>
          <a:xfrm>
            <a:off x="5397682" y="2292988"/>
            <a:ext cx="1580634" cy="4834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solidFill>
                  <a:schemeClr val="dk2"/>
                </a:solidFill>
                <a:latin typeface="Montserrat"/>
                <a:ea typeface="Montserrat"/>
                <a:cs typeface="Montserrat"/>
                <a:sym typeface="Montserrat"/>
              </a:rPr>
              <a:t>Balanced</a:t>
            </a:r>
            <a:endParaRPr b="1" dirty="0">
              <a:solidFill>
                <a:schemeClr val="dk2"/>
              </a:solidFill>
              <a:latin typeface="Lato"/>
              <a:ea typeface="Lato"/>
              <a:cs typeface="Lato"/>
              <a:sym typeface="Lato"/>
            </a:endParaRPr>
          </a:p>
        </p:txBody>
      </p:sp>
      <p:sp>
        <p:nvSpPr>
          <p:cNvPr id="10" name="Google Shape;593;p71"/>
          <p:cNvSpPr txBox="1"/>
          <p:nvPr/>
        </p:nvSpPr>
        <p:spPr>
          <a:xfrm>
            <a:off x="5397682" y="3913678"/>
            <a:ext cx="1580634" cy="4834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solidFill>
                  <a:schemeClr val="dk2"/>
                </a:solidFill>
                <a:latin typeface="Montserrat"/>
                <a:ea typeface="Montserrat"/>
                <a:cs typeface="Montserrat"/>
                <a:sym typeface="Montserrat"/>
              </a:rPr>
              <a:t>Gaining bikes</a:t>
            </a:r>
            <a:endParaRPr b="1" dirty="0">
              <a:solidFill>
                <a:schemeClr val="dk2"/>
              </a:solidFill>
              <a:latin typeface="Lato"/>
              <a:ea typeface="Lato"/>
              <a:cs typeface="Lato"/>
              <a:sym typeface="Lato"/>
            </a:endParaRPr>
          </a:p>
        </p:txBody>
      </p:sp>
    </p:spTree>
    <p:extLst>
      <p:ext uri="{BB962C8B-B14F-4D97-AF65-F5344CB8AC3E}">
        <p14:creationId xmlns:p14="http://schemas.microsoft.com/office/powerpoint/2010/main" val="19787923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4"/>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Setting up ML Models</a:t>
            </a:r>
            <a:endParaRPr dirty="0"/>
          </a:p>
        </p:txBody>
      </p:sp>
      <p:sp>
        <p:nvSpPr>
          <p:cNvPr id="736" name="Google Shape;736;p84"/>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03</a:t>
            </a:r>
            <a:endParaRP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45979"/>
            <a:ext cx="3526749" cy="2242792"/>
          </a:xfrm>
          <a:prstGeom prst="rect">
            <a:avLst/>
          </a:prstGeom>
        </p:spPr>
      </p:pic>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Looking for correlation</a:t>
            </a:r>
            <a:endParaRPr dirty="0"/>
          </a:p>
        </p:txBody>
      </p:sp>
      <p:sp>
        <p:nvSpPr>
          <p:cNvPr id="590" name="Google Shape;590;p71"/>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Lato"/>
              <a:ea typeface="Lato"/>
              <a:cs typeface="Lato"/>
              <a:sym typeface="Lato"/>
            </a:endParaRPr>
          </a:p>
        </p:txBody>
      </p:sp>
      <p:sp>
        <p:nvSpPr>
          <p:cNvPr id="10"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6</a:t>
            </a:r>
            <a:endParaRPr lang="nn-NO" sz="2500" b="1" dirty="0">
              <a:solidFill>
                <a:schemeClr val="tx1"/>
              </a:solidFill>
            </a:endParaRPr>
          </a:p>
        </p:txBody>
      </p:sp>
      <p:pic>
        <p:nvPicPr>
          <p:cNvPr id="3" name="Picture 2"/>
          <p:cNvPicPr>
            <a:picLocks noChangeAspect="1"/>
          </p:cNvPicPr>
          <p:nvPr/>
        </p:nvPicPr>
        <p:blipFill>
          <a:blip r:embed="rId3"/>
          <a:stretch>
            <a:fillRect/>
          </a:stretch>
        </p:blipFill>
        <p:spPr>
          <a:xfrm>
            <a:off x="86628" y="1372389"/>
            <a:ext cx="4100362" cy="2668875"/>
          </a:xfrm>
          <a:prstGeom prst="rect">
            <a:avLst/>
          </a:prstGeom>
        </p:spPr>
      </p:pic>
      <p:pic>
        <p:nvPicPr>
          <p:cNvPr id="5" name="Picture 4"/>
          <p:cNvPicPr>
            <a:picLocks noChangeAspect="1"/>
          </p:cNvPicPr>
          <p:nvPr/>
        </p:nvPicPr>
        <p:blipFill>
          <a:blip r:embed="rId4"/>
          <a:stretch>
            <a:fillRect/>
          </a:stretch>
        </p:blipFill>
        <p:spPr>
          <a:xfrm>
            <a:off x="4888947" y="1372389"/>
            <a:ext cx="4100363" cy="2668875"/>
          </a:xfrm>
          <a:prstGeom prst="rect">
            <a:avLst/>
          </a:prstGeom>
        </p:spPr>
      </p:pic>
    </p:spTree>
    <p:extLst>
      <p:ext uri="{BB962C8B-B14F-4D97-AF65-F5344CB8AC3E}">
        <p14:creationId xmlns:p14="http://schemas.microsoft.com/office/powerpoint/2010/main" val="11742134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4071</TotalTime>
  <Words>1437</Words>
  <Application>Microsoft Office PowerPoint</Application>
  <PresentationFormat>On-screen Show (16:9)</PresentationFormat>
  <Paragraphs>129</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Montserrat</vt:lpstr>
      <vt:lpstr>Merriweather Light</vt:lpstr>
      <vt:lpstr>Arial</vt:lpstr>
      <vt:lpstr>Vidaloka</vt:lpstr>
      <vt:lpstr>Open Sans</vt:lpstr>
      <vt:lpstr>Lato</vt:lpstr>
      <vt:lpstr>Minimalist Business Slides XL by Slidesgo</vt:lpstr>
      <vt:lpstr>Machine Learning Analysis</vt:lpstr>
      <vt:lpstr>Recap</vt:lpstr>
      <vt:lpstr>Recap</vt:lpstr>
      <vt:lpstr>About Capital Bikeshare (CaBi)</vt:lpstr>
      <vt:lpstr>Machine Learning Goal</vt:lpstr>
      <vt:lpstr>Predict (im)balance of a proposed new station</vt:lpstr>
      <vt:lpstr>PowerPoint Presentation</vt:lpstr>
      <vt:lpstr>Setting up ML Models</vt:lpstr>
      <vt:lpstr>Looking for correlation</vt:lpstr>
      <vt:lpstr>Steps…</vt:lpstr>
      <vt:lpstr>ML Results</vt:lpstr>
      <vt:lpstr>Predicting ratio of bikes added</vt:lpstr>
      <vt:lpstr>Predicting ratio of bikes added</vt:lpstr>
      <vt:lpstr>Predicting ratio of bikes added</vt:lpstr>
      <vt:lpstr>Predicting net total bikes taken/returned</vt:lpstr>
      <vt:lpstr>Predicting net total bikes taken/returned</vt:lpstr>
      <vt:lpstr>KPIs</vt:lpstr>
      <vt:lpstr>How does ML contribute to KPIs?</vt:lpstr>
      <vt:lpstr>Key Takeaways</vt:lpstr>
      <vt:lpstr>Key Takeaways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Business Slides</dc:title>
  <dc:creator>Paul Sabin</dc:creator>
  <cp:lastModifiedBy>Paul Sabin</cp:lastModifiedBy>
  <cp:revision>95</cp:revision>
  <dcterms:modified xsi:type="dcterms:W3CDTF">2024-11-13T14:32:13Z</dcterms:modified>
</cp:coreProperties>
</file>